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Lst>
  <p:notesMasterIdLst>
    <p:notesMasterId r:id="rId47"/>
  </p:notesMasterIdLst>
  <p:handoutMasterIdLst>
    <p:handoutMasterId r:id="rId48"/>
  </p:handoutMasterIdLst>
  <p:sldIdLst>
    <p:sldId id="331" r:id="rId2"/>
    <p:sldId id="295" r:id="rId3"/>
    <p:sldId id="332" r:id="rId4"/>
    <p:sldId id="333" r:id="rId5"/>
    <p:sldId id="334" r:id="rId6"/>
    <p:sldId id="335" r:id="rId7"/>
    <p:sldId id="358" r:id="rId8"/>
    <p:sldId id="300" r:id="rId9"/>
    <p:sldId id="360" r:id="rId10"/>
    <p:sldId id="359" r:id="rId11"/>
    <p:sldId id="336" r:id="rId12"/>
    <p:sldId id="337" r:id="rId13"/>
    <p:sldId id="338" r:id="rId14"/>
    <p:sldId id="340" r:id="rId15"/>
    <p:sldId id="339" r:id="rId16"/>
    <p:sldId id="341" r:id="rId17"/>
    <p:sldId id="342"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19" r:id="rId31"/>
    <p:sldId id="320" r:id="rId32"/>
    <p:sldId id="363" r:id="rId33"/>
    <p:sldId id="321" r:id="rId34"/>
    <p:sldId id="364" r:id="rId35"/>
    <p:sldId id="322" r:id="rId36"/>
    <p:sldId id="323" r:id="rId37"/>
    <p:sldId id="356" r:id="rId38"/>
    <p:sldId id="361" r:id="rId39"/>
    <p:sldId id="324" r:id="rId40"/>
    <p:sldId id="362" r:id="rId41"/>
    <p:sldId id="325" r:id="rId42"/>
    <p:sldId id="326" r:id="rId43"/>
    <p:sldId id="327" r:id="rId44"/>
    <p:sldId id="355" r:id="rId45"/>
    <p:sldId id="294" r:id="rId4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3883" autoAdjust="0"/>
  </p:normalViewPr>
  <p:slideViewPr>
    <p:cSldViewPr snapToGrid="0">
      <p:cViewPr varScale="1">
        <p:scale>
          <a:sx n="44" d="100"/>
          <a:sy n="44" d="100"/>
        </p:scale>
        <p:origin x="71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FA86EE7-89B6-FEE2-F11A-B1C827A6F2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pPr/>
              <a:t>‹#›</a:t>
            </a:fld>
            <a:endParaRPr lang="en-IN"/>
          </a:p>
        </p:txBody>
      </p:sp>
      <p:sp>
        <p:nvSpPr>
          <p:cNvPr id="9" name="Header Placeholder 8">
            <a:extLst>
              <a:ext uri="{FF2B5EF4-FFF2-40B4-BE49-F238E27FC236}">
                <a16:creationId xmlns:a16="http://schemas.microsoft.com/office/drawing/2014/main" id="{B6AE105E-16BB-A797-0565-5E95A0F7C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a:extLst>
              <a:ext uri="{FF2B5EF4-FFF2-40B4-BE49-F238E27FC236}">
                <a16:creationId xmlns:a16="http://schemas.microsoft.com/office/drawing/2014/main" id="{F4D49AAD-8FE3-8291-6D10-5C0BCFBE0E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pPr/>
              <a:t>4/18/2024</a:t>
            </a:fld>
            <a:endParaRPr lang="en-IN"/>
          </a:p>
        </p:txBody>
      </p:sp>
      <p:sp>
        <p:nvSpPr>
          <p:cNvPr id="14" name="Footer Placeholder 13">
            <a:extLst>
              <a:ext uri="{FF2B5EF4-FFF2-40B4-BE49-F238E27FC236}">
                <a16:creationId xmlns:a16="http://schemas.microsoft.com/office/drawing/2014/main" id="{23FBE854-ECCB-3414-A781-B2D310C20D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63187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34850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44242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2503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3262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591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09321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BA71DC-3D95-4222-816B-C2B1B29E3D9F}"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8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33197-9AE8-48AE-B01A-B9BA7ACE29B3}"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93405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E106D-E27C-4159-820B-20AF71C31AF4}"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794050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FC6F5B-4553-4A0A-9E67-80098EEF92EB}"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33764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67AC84-91BB-4AD1-A60B-15752418508D}" type="datetime4">
              <a:rPr lang="en-US" smtClean="0"/>
              <a:t>April 18, 2024</a:t>
            </a:fld>
            <a:endParaRPr lang="en-US"/>
          </a:p>
        </p:txBody>
      </p:sp>
      <p:sp>
        <p:nvSpPr>
          <p:cNvPr id="5" name="Footer Placeholder 4"/>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6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EB0623-8956-4DF9-8A6A-7368FA701DDD}" type="datetime4">
              <a:rPr lang="en-US" smtClean="0"/>
              <a:t>April 18, 2024</a:t>
            </a:fld>
            <a:endParaRPr lang="en-US"/>
          </a:p>
        </p:txBody>
      </p:sp>
      <p:sp>
        <p:nvSpPr>
          <p:cNvPr id="6" name="Footer Placeholder 5"/>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17254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F56071E2-7C69-E08A-1AFE-2E7A0032A58B}"/>
              </a:ext>
            </a:extLst>
          </p:cNvPr>
          <p:cNvSpPr>
            <a:spLocks noGrp="1"/>
          </p:cNvSpPr>
          <p:nvPr>
            <p:ph type="dt" sz="half" idx="10"/>
          </p:nvPr>
        </p:nvSpPr>
        <p:spPr/>
        <p:txBody>
          <a:bodyPr/>
          <a:lstStyle/>
          <a:p>
            <a:fld id="{DDA1C751-90FD-48D2-A802-CF7866D32FC3}" type="datetime4">
              <a:rPr lang="en-US" smtClean="0"/>
              <a:t>April 18, 2024</a:t>
            </a:fld>
            <a:endParaRPr lang="en-US"/>
          </a:p>
        </p:txBody>
      </p:sp>
      <p:sp>
        <p:nvSpPr>
          <p:cNvPr id="11" name="Footer Placeholder 10">
            <a:extLst>
              <a:ext uri="{FF2B5EF4-FFF2-40B4-BE49-F238E27FC236}">
                <a16:creationId xmlns:a16="http://schemas.microsoft.com/office/drawing/2014/main" id="{B66C106E-F7C0-F15E-EEAE-7574BABE5A8F}"/>
              </a:ext>
            </a:extLst>
          </p:cNvPr>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12" name="Slide Number Placeholder 11">
            <a:extLst>
              <a:ext uri="{FF2B5EF4-FFF2-40B4-BE49-F238E27FC236}">
                <a16:creationId xmlns:a16="http://schemas.microsoft.com/office/drawing/2014/main" id="{8A0CD58A-C169-060C-DAE9-BEFB15E63B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46731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752A48-B9ED-4788-87A1-EE13280C6746}" type="datetime4">
              <a:rPr lang="en-US" smtClean="0"/>
              <a:t>April 18, 2024</a:t>
            </a:fld>
            <a:endParaRPr lang="en-US"/>
          </a:p>
        </p:txBody>
      </p:sp>
      <p:sp>
        <p:nvSpPr>
          <p:cNvPr id="4" name="Footer Placeholder 3"/>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074179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F6CA7D8D-414D-3E98-2A4E-41E1C7826D6F}"/>
              </a:ext>
            </a:extLst>
          </p:cNvPr>
          <p:cNvSpPr>
            <a:spLocks noGrp="1"/>
          </p:cNvSpPr>
          <p:nvPr>
            <p:ph type="dt" sz="half" idx="10"/>
          </p:nvPr>
        </p:nvSpPr>
        <p:spPr/>
        <p:txBody>
          <a:bodyPr/>
          <a:lstStyle/>
          <a:p>
            <a:fld id="{DBDF65EA-348A-4C74-A99F-CFB42B96EF04}" type="datetime4">
              <a:rPr lang="en-US" smtClean="0"/>
              <a:t>April 18, 2024</a:t>
            </a:fld>
            <a:endParaRPr lang="en-US"/>
          </a:p>
        </p:txBody>
      </p:sp>
      <p:sp>
        <p:nvSpPr>
          <p:cNvPr id="3" name="Footer Placeholder 2">
            <a:extLst>
              <a:ext uri="{FF2B5EF4-FFF2-40B4-BE49-F238E27FC236}">
                <a16:creationId xmlns:a16="http://schemas.microsoft.com/office/drawing/2014/main" id="{16911686-75FC-885E-9B6C-C71102A6083A}"/>
              </a:ext>
            </a:extLst>
          </p:cNvPr>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4" name="Slide Number Placeholder 3">
            <a:extLst>
              <a:ext uri="{FF2B5EF4-FFF2-40B4-BE49-F238E27FC236}">
                <a16:creationId xmlns:a16="http://schemas.microsoft.com/office/drawing/2014/main" id="{602F1127-9E64-DE43-F6A4-F7AD9B59A6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936066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2E781170-C171-4026-8E7B-61DC8235C912}" type="datetime4">
              <a:rPr lang="en-US" smtClean="0"/>
              <a:t>April 18, 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US"/>
              <a:t>DEPARTMENT OF ARTIFICIAL INTELLIGENCE AND DATA SCIENCE /GARBAGE CLASSIFICATION USING CNN</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84912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0EA0377A-F46D-489E-BCE8-60585B3C8A40}" type="datetime4">
              <a:rPr lang="en-US" smtClean="0"/>
              <a:t>April 18, 2024</a:t>
            </a:fld>
            <a:endParaRPr lang="en-US"/>
          </a:p>
        </p:txBody>
      </p:sp>
      <p:sp>
        <p:nvSpPr>
          <p:cNvPr id="6" name="Footer Placeholder 5"/>
          <p:cNvSpPr>
            <a:spLocks noGrp="1"/>
          </p:cNvSpPr>
          <p:nvPr>
            <p:ph type="ftr" sz="quarter" idx="11"/>
          </p:nvPr>
        </p:nvSpPr>
        <p:spPr/>
        <p:txBody>
          <a:bodyPr/>
          <a:lstStyle/>
          <a:p>
            <a:r>
              <a:rPr lang="en-US"/>
              <a:t>DEPARTMENT OF ARTIFICIAL INTELLIGENCE AND DATA SCIENCE /GARBAGE CLASSIFICATION USING CNN</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435646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9C2C807D-91E2-49AC-89DD-AB8AE8F22055}" type="datetime4">
              <a:rPr lang="en-US" smtClean="0"/>
              <a:t>April 18, 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US"/>
              <a:t>DEPARTMENT OF ARTIFICIAL INTELLIGENCE AND DATA SCIENCE /GARBAGE CLASSIFICATION USING CNN</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25671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example.com/introduction-to-cnn" TargetMode="External"/><Relationship Id="rId2" Type="http://schemas.openxmlformats.org/officeDocument/2006/relationships/hyperlink" Target="https://www.example.com/garbage-classification-101" TargetMode="External"/><Relationship Id="rId1" Type="http://schemas.openxmlformats.org/officeDocument/2006/relationships/slideLayout" Target="../slideLayouts/slideLayout7.xml"/><Relationship Id="rId6" Type="http://schemas.openxmlformats.org/officeDocument/2006/relationships/hyperlink" Target="https://www.example.com/garbage-classification-applications" TargetMode="External"/><Relationship Id="rId5" Type="http://schemas.openxmlformats.org/officeDocument/2006/relationships/hyperlink" Target="https://www.example.com/cnn-architectures" TargetMode="External"/><Relationship Id="rId4" Type="http://schemas.openxmlformats.org/officeDocument/2006/relationships/hyperlink" Target="https://www.example.com/advanced-garbage-classification"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1016/j.envpol.2019.113707"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kaggle.com/hamzakhanltransfer-Iearning-using-mobilene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3"/>
          <a:srcRect/>
          <a:stretch>
            <a:fillRect/>
          </a:stretch>
        </p:blipFill>
        <p:spPr bwMode="auto">
          <a:xfrm>
            <a:off x="6826102" y="0"/>
            <a:ext cx="4295554" cy="1438275"/>
          </a:xfrm>
          <a:prstGeom prst="rect">
            <a:avLst/>
          </a:prstGeom>
          <a:noFill/>
        </p:spPr>
      </p:pic>
      <p:sp>
        <p:nvSpPr>
          <p:cNvPr id="22" name="Rectangle 21"/>
          <p:cNvSpPr/>
          <p:nvPr/>
        </p:nvSpPr>
        <p:spPr>
          <a:xfrm>
            <a:off x="701697" y="1789650"/>
            <a:ext cx="17415164" cy="3130281"/>
          </a:xfrm>
          <a:prstGeom prst="rect">
            <a:avLst/>
          </a:prstGeom>
        </p:spPr>
        <p:txBody>
          <a:bodyPr wrap="square">
            <a:spAutoFit/>
          </a:bodyPr>
          <a:lstStyle/>
          <a:p>
            <a:pPr marL="12065" marR="5080" algn="ctr">
              <a:lnSpc>
                <a:spcPct val="101600"/>
              </a:lnSpc>
              <a:spcBef>
                <a:spcPts val="70"/>
              </a:spcBef>
            </a:pPr>
            <a:r>
              <a:rPr lang="en-IN" sz="2000" b="1" spc="-25" dirty="0">
                <a:latin typeface="Times New Roman" pitchFamily="18" charset="0"/>
                <a:cs typeface="Times New Roman" pitchFamily="18" charset="0"/>
              </a:rPr>
              <a:t>DEPARTMENT </a:t>
            </a:r>
            <a:r>
              <a:rPr lang="en-IN" sz="2000" b="1" spc="-5" dirty="0">
                <a:latin typeface="Times New Roman" pitchFamily="18" charset="0"/>
                <a:cs typeface="Times New Roman" pitchFamily="18" charset="0"/>
              </a:rPr>
              <a:t>OF COMPUTER SCIENCE&amp; ENGINEERING</a:t>
            </a:r>
          </a:p>
          <a:p>
            <a:pPr marL="12065" marR="5080" algn="ctr">
              <a:lnSpc>
                <a:spcPct val="101600"/>
              </a:lnSpc>
              <a:spcBef>
                <a:spcPts val="70"/>
              </a:spcBef>
            </a:pPr>
            <a:r>
              <a:rPr lang="en-IN" sz="2000" b="1" spc="-5" dirty="0">
                <a:latin typeface="Times New Roman" pitchFamily="18" charset="0"/>
                <a:cs typeface="Times New Roman" pitchFamily="18" charset="0"/>
              </a:rPr>
              <a:t>SCHOOL OF COMPUTING  </a:t>
            </a:r>
          </a:p>
          <a:p>
            <a:pPr marL="12065" marR="5080" algn="ctr">
              <a:lnSpc>
                <a:spcPct val="101600"/>
              </a:lnSpc>
              <a:spcBef>
                <a:spcPts val="70"/>
              </a:spcBef>
            </a:pPr>
            <a:r>
              <a:rPr lang="en-IN" sz="2000" b="1" dirty="0">
                <a:latin typeface="Times New Roman" pitchFamily="18" charset="0"/>
                <a:cs typeface="Times New Roman" pitchFamily="18" charset="0"/>
              </a:rPr>
              <a:t>10214CS602 </a:t>
            </a:r>
            <a:r>
              <a:rPr lang="en-IN" sz="2000" b="1" spc="-5" dirty="0">
                <a:latin typeface="Times New Roman" pitchFamily="18" charset="0"/>
                <a:cs typeface="Times New Roman" pitchFamily="18" charset="0"/>
              </a:rPr>
              <a:t>MINOR PROJECT -II</a:t>
            </a:r>
          </a:p>
          <a:p>
            <a:pPr marL="12065" marR="5080" algn="ctr">
              <a:lnSpc>
                <a:spcPct val="101600"/>
              </a:lnSpc>
              <a:spcBef>
                <a:spcPts val="70"/>
              </a:spcBef>
            </a:pPr>
            <a:r>
              <a:rPr lang="en-IN" sz="2000" b="1" spc="-5" dirty="0">
                <a:latin typeface="Times New Roman" pitchFamily="18" charset="0"/>
                <a:cs typeface="Times New Roman" pitchFamily="18" charset="0"/>
              </a:rPr>
              <a:t>WINTER SEMESTER(2023-2024)  </a:t>
            </a:r>
          </a:p>
          <a:p>
            <a:pPr marL="12065" marR="5080" algn="ctr">
              <a:lnSpc>
                <a:spcPct val="101600"/>
              </a:lnSpc>
              <a:spcBef>
                <a:spcPts val="70"/>
              </a:spcBef>
            </a:pPr>
            <a:r>
              <a:rPr lang="en-IN" sz="2400" b="1" spc="-5" dirty="0">
                <a:latin typeface="Times New Roman" pitchFamily="18" charset="0"/>
                <a:cs typeface="Times New Roman" pitchFamily="18" charset="0"/>
              </a:rPr>
              <a:t>REVIEW-II</a:t>
            </a:r>
            <a:endParaRPr lang="en-IN" sz="2400" b="1" dirty="0">
              <a:latin typeface="Times New Roman" pitchFamily="18" charset="0"/>
              <a:cs typeface="Times New Roman" pitchFamily="18" charset="0"/>
            </a:endParaRPr>
          </a:p>
          <a:p>
            <a:pPr marL="758190"/>
            <a:r>
              <a:rPr lang="en-IN" sz="2000" b="1" dirty="0">
                <a:latin typeface="Times New Roman" pitchFamily="18" charset="0"/>
                <a:cs typeface="Times New Roman" pitchFamily="18" charset="0"/>
              </a:rPr>
              <a:t>                                                                                                                                      </a:t>
            </a:r>
          </a:p>
          <a:p>
            <a:pPr marL="758190"/>
            <a:endParaRPr lang="en-IN" sz="2000" b="1" dirty="0">
              <a:latin typeface="Times New Roman" pitchFamily="18" charset="0"/>
              <a:cs typeface="Times New Roman" pitchFamily="18" charset="0"/>
            </a:endParaRPr>
          </a:p>
          <a:p>
            <a:pPr marL="758190"/>
            <a:r>
              <a:rPr lang="en-IN" sz="2000" b="1" dirty="0">
                <a:latin typeface="Times New Roman" pitchFamily="18" charset="0"/>
                <a:cs typeface="Times New Roman" pitchFamily="18" charset="0"/>
              </a:rPr>
              <a:t>                                                                                                                                                         </a:t>
            </a:r>
          </a:p>
          <a:p>
            <a:pPr marL="758190"/>
            <a:r>
              <a:rPr lang="en-IN" sz="2000" b="1" dirty="0">
                <a:latin typeface="Times New Roman" pitchFamily="18" charset="0"/>
                <a:cs typeface="Times New Roman" pitchFamily="18" charset="0"/>
              </a:rPr>
              <a:t>                                                                 </a:t>
            </a:r>
            <a:r>
              <a:rPr lang="en-IN" sz="2800" b="1" dirty="0">
                <a:latin typeface="Times New Roman" pitchFamily="18" charset="0"/>
                <a:cs typeface="Times New Roman" pitchFamily="18" charset="0"/>
              </a:rPr>
              <a:t>“GARBAGE CLASSIFICATION USING CNN</a:t>
            </a:r>
            <a:r>
              <a:rPr lang="en-IN" sz="2800" b="1" spc="-5" dirty="0">
                <a:latin typeface="Times New Roman" pitchFamily="18" charset="0"/>
                <a:cs typeface="Times New Roman" pitchFamily="18" charset="0"/>
              </a:rPr>
              <a:t>”</a:t>
            </a:r>
            <a:endParaRPr lang="en-IN" sz="2000" dirty="0">
              <a:latin typeface="Times New Roman" pitchFamily="18" charset="0"/>
              <a:cs typeface="Times New Roman" pitchFamily="18" charset="0"/>
            </a:endParaRPr>
          </a:p>
        </p:txBody>
      </p:sp>
      <p:sp>
        <p:nvSpPr>
          <p:cNvPr id="29" name="Slide Number Placeholder 3"/>
          <p:cNvSpPr txBox="1">
            <a:spLocks/>
          </p:cNvSpPr>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chemeClr val="tx1"/>
              </a:solidFill>
              <a:effectLst/>
              <a:uLnTx/>
              <a:uFillTx/>
              <a:latin typeface="Times New Roman" pitchFamily="18" charset="0"/>
              <a:ea typeface="Calibri"/>
              <a:cs typeface="Times New Roman" pitchFamily="18" charset="0"/>
              <a:sym typeface="Calibri"/>
            </a:endParaRPr>
          </a:p>
        </p:txBody>
      </p:sp>
      <p:sp>
        <p:nvSpPr>
          <p:cNvPr id="31" name="Rectangle 30"/>
          <p:cNvSpPr/>
          <p:nvPr/>
        </p:nvSpPr>
        <p:spPr>
          <a:xfrm>
            <a:off x="311727" y="7704404"/>
            <a:ext cx="9144000" cy="1015663"/>
          </a:xfrm>
          <a:prstGeom prst="rect">
            <a:avLst/>
          </a:prstGeom>
        </p:spPr>
        <p:txBody>
          <a:bodyPr>
            <a:spAutoFit/>
          </a:bodyPr>
          <a:lstStyle/>
          <a:p>
            <a:r>
              <a:rPr lang="en-IN" sz="2000" dirty="0">
                <a:latin typeface="Times New Roman" pitchFamily="18" charset="0"/>
                <a:cs typeface="Times New Roman" pitchFamily="18" charset="0"/>
              </a:rPr>
              <a:t>1.G.MEGHANA (VTU20133)(21UECS0198)</a:t>
            </a:r>
          </a:p>
          <a:p>
            <a:r>
              <a:rPr lang="en-IN" sz="2000" dirty="0">
                <a:latin typeface="Times New Roman" pitchFamily="18" charset="0"/>
                <a:cs typeface="Times New Roman" pitchFamily="18" charset="0"/>
              </a:rPr>
              <a:t>2.S.VARUN KUMAR(VTU20180)(21UECS0717)</a:t>
            </a:r>
          </a:p>
          <a:p>
            <a:r>
              <a:rPr lang="en-IN" sz="2000" dirty="0">
                <a:latin typeface="Times New Roman" pitchFamily="18" charset="0"/>
                <a:cs typeface="Times New Roman" pitchFamily="18" charset="0"/>
              </a:rPr>
              <a:t>3.M.SAI GOWTHAM (VTU20213)(21UECM0164)</a:t>
            </a:r>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itchFamily="18" charset="0"/>
                <a:cs typeface="Times New Roman" pitchFamily="18" charset="0"/>
              </a:rPr>
              <a:t>PRESENTED BY</a:t>
            </a: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itchFamily="18" charset="0"/>
                <a:cs typeface="Times New Roman" pitchFamily="18" charset="0"/>
              </a:rPr>
              <a:t>SUPERVISED BY</a:t>
            </a:r>
          </a:p>
        </p:txBody>
      </p:sp>
      <p:sp>
        <p:nvSpPr>
          <p:cNvPr id="34" name="TextBox 33"/>
          <p:cNvSpPr txBox="1"/>
          <p:nvPr/>
        </p:nvSpPr>
        <p:spPr>
          <a:xfrm>
            <a:off x="11905321" y="7199210"/>
            <a:ext cx="5884154" cy="400110"/>
          </a:xfrm>
          <a:prstGeom prst="rect">
            <a:avLst/>
          </a:prstGeom>
          <a:noFill/>
        </p:spPr>
        <p:txBody>
          <a:bodyPr wrap="square" rtlCol="0">
            <a:spAutoFit/>
          </a:bodyPr>
          <a:lstStyle/>
          <a:p>
            <a:r>
              <a:rPr lang="en-IN" sz="2000" dirty="0"/>
              <a:t>      </a:t>
            </a:r>
            <a:r>
              <a:rPr lang="en-IN" sz="2000" dirty="0" err="1"/>
              <a:t>Dr.Vinoth</a:t>
            </a:r>
            <a:r>
              <a:rPr lang="en-IN" sz="2000" dirty="0"/>
              <a:t> Kumar S, </a:t>
            </a:r>
            <a:r>
              <a:rPr lang="en-IN" sz="2000" dirty="0" err="1"/>
              <a:t>ME,Associate</a:t>
            </a:r>
            <a:r>
              <a:rPr lang="en-IN" sz="2000" dirty="0"/>
              <a:t> Professor,</a:t>
            </a:r>
          </a:p>
        </p:txBody>
      </p:sp>
      <p:sp>
        <p:nvSpPr>
          <p:cNvPr id="3" name="Slide Number Placeholder 2">
            <a:extLst>
              <a:ext uri="{FF2B5EF4-FFF2-40B4-BE49-F238E27FC236}">
                <a16:creationId xmlns:a16="http://schemas.microsoft.com/office/drawing/2014/main" id="{3A074ED6-CF7A-5721-E8DB-79CE15E720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4" name="Footer Placeholder 3">
            <a:extLst>
              <a:ext uri="{FF2B5EF4-FFF2-40B4-BE49-F238E27FC236}">
                <a16:creationId xmlns:a16="http://schemas.microsoft.com/office/drawing/2014/main" id="{A914398D-2412-FDBC-ACEE-C574CFD444F7}"/>
              </a:ext>
            </a:extLst>
          </p:cNvPr>
          <p:cNvSpPr>
            <a:spLocks noGrp="1"/>
          </p:cNvSpPr>
          <p:nvPr>
            <p:ph type="ftr" sz="quarter" idx="11"/>
          </p:nvPr>
        </p:nvSpPr>
        <p:spPr>
          <a:xfrm>
            <a:off x="5529278" y="9689678"/>
            <a:ext cx="7760002" cy="597322"/>
          </a:xfrm>
        </p:spPr>
        <p:txBody>
          <a:bodyPr/>
          <a:lstStyle/>
          <a:p>
            <a:r>
              <a:rPr lang="en-US" dirty="0"/>
              <a:t>DEPARTMENT OF COMPUTER SCIENCE&amp; ENGINEERING /GARBAGE CLASSIFICATION USING CNN</a:t>
            </a:r>
            <a:endParaRPr lang="en-IN" dirty="0"/>
          </a:p>
        </p:txBody>
      </p:sp>
      <p:sp>
        <p:nvSpPr>
          <p:cNvPr id="5" name="Date Placeholder 4">
            <a:extLst>
              <a:ext uri="{FF2B5EF4-FFF2-40B4-BE49-F238E27FC236}">
                <a16:creationId xmlns:a16="http://schemas.microsoft.com/office/drawing/2014/main" id="{0E3CE0F6-58C9-CD16-1564-53FAD958EF9E}"/>
              </a:ext>
            </a:extLst>
          </p:cNvPr>
          <p:cNvSpPr>
            <a:spLocks noGrp="1"/>
          </p:cNvSpPr>
          <p:nvPr>
            <p:ph type="dt" sz="half" idx="10"/>
          </p:nvPr>
        </p:nvSpPr>
        <p:spPr/>
        <p:txBody>
          <a:bodyPr/>
          <a:lstStyle/>
          <a:p>
            <a:fld id="{20693325-1AB5-4DC4-8486-1CCD8DB13A12}" type="datetime4">
              <a:rPr lang="en-US" smtClean="0"/>
              <a:t>April 18, 2024</a:t>
            </a:fld>
            <a:endParaRPr lang="en-US"/>
          </a:p>
        </p:txBody>
      </p:sp>
      <p:pic>
        <p:nvPicPr>
          <p:cNvPr id="13"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4"/>
          <a:srcRect/>
          <a:stretch>
            <a:fillRect/>
          </a:stretch>
        </p:blipFill>
        <p:spPr bwMode="auto">
          <a:xfrm>
            <a:off x="15597269" y="293828"/>
            <a:ext cx="1160907" cy="1223246"/>
          </a:xfrm>
          <a:prstGeom prst="rect">
            <a:avLst/>
          </a:prstGeom>
          <a:noFill/>
        </p:spPr>
      </p:pic>
    </p:spTree>
    <p:extLst>
      <p:ext uri="{BB962C8B-B14F-4D97-AF65-F5344CB8AC3E}">
        <p14:creationId xmlns:p14="http://schemas.microsoft.com/office/powerpoint/2010/main" val="274430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541DB-0055-4F8E-8114-6DA486740E17}" type="datetime4">
              <a:rPr lang="en-US" smtClean="0"/>
              <a:t>April 18, 2024</a:t>
            </a:fld>
            <a:endParaRPr lang="en-US"/>
          </a:p>
        </p:txBody>
      </p:sp>
      <p:sp>
        <p:nvSpPr>
          <p:cNvPr id="3" name="Footer Placeholder 2"/>
          <p:cNvSpPr>
            <a:spLocks noGrp="1"/>
          </p:cNvSpPr>
          <p:nvPr>
            <p:ph type="ftr" sz="quarter" idx="11"/>
          </p:nvPr>
        </p:nvSpPr>
        <p:spPr>
          <a:xfrm>
            <a:off x="5529278" y="9689678"/>
            <a:ext cx="743996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89458397"/>
              </p:ext>
            </p:extLst>
          </p:nvPr>
        </p:nvGraphicFramePr>
        <p:xfrm>
          <a:off x="688389" y="1505403"/>
          <a:ext cx="16592052" cy="7242357"/>
        </p:xfrm>
        <a:graphic>
          <a:graphicData uri="http://schemas.openxmlformats.org/drawingml/2006/table">
            <a:tbl>
              <a:tblPr firstRow="1" bandRow="1">
                <a:tableStyleId>{5C22544A-7EE6-4342-B048-85BDC9FD1C3A}</a:tableStyleId>
              </a:tblPr>
              <a:tblGrid>
                <a:gridCol w="1125171">
                  <a:extLst>
                    <a:ext uri="{9D8B030D-6E8A-4147-A177-3AD203B41FA5}">
                      <a16:colId xmlns:a16="http://schemas.microsoft.com/office/drawing/2014/main" val="1538310253"/>
                    </a:ext>
                  </a:extLst>
                </a:gridCol>
                <a:gridCol w="5658791">
                  <a:extLst>
                    <a:ext uri="{9D8B030D-6E8A-4147-A177-3AD203B41FA5}">
                      <a16:colId xmlns:a16="http://schemas.microsoft.com/office/drawing/2014/main" val="20000"/>
                    </a:ext>
                  </a:extLst>
                </a:gridCol>
                <a:gridCol w="3038700">
                  <a:extLst>
                    <a:ext uri="{9D8B030D-6E8A-4147-A177-3AD203B41FA5}">
                      <a16:colId xmlns:a16="http://schemas.microsoft.com/office/drawing/2014/main" val="20001"/>
                    </a:ext>
                  </a:extLst>
                </a:gridCol>
                <a:gridCol w="2800995">
                  <a:extLst>
                    <a:ext uri="{9D8B030D-6E8A-4147-A177-3AD203B41FA5}">
                      <a16:colId xmlns:a16="http://schemas.microsoft.com/office/drawing/2014/main" val="20002"/>
                    </a:ext>
                  </a:extLst>
                </a:gridCol>
                <a:gridCol w="3968395">
                  <a:extLst>
                    <a:ext uri="{9D8B030D-6E8A-4147-A177-3AD203B41FA5}">
                      <a16:colId xmlns:a16="http://schemas.microsoft.com/office/drawing/2014/main" val="20003"/>
                    </a:ext>
                  </a:extLst>
                </a:gridCol>
              </a:tblGrid>
              <a:tr h="1573077">
                <a:tc>
                  <a:txBody>
                    <a:bodyPr/>
                    <a:lstStyle/>
                    <a:p>
                      <a:pPr algn="ctr"/>
                      <a:r>
                        <a:rPr lang="en-IN" sz="2800" dirty="0" err="1">
                          <a:latin typeface="Times New Roman" panose="02020603050405020304" pitchFamily="18" charset="0"/>
                          <a:cs typeface="Times New Roman" panose="02020603050405020304" pitchFamily="18" charset="0"/>
                        </a:rPr>
                        <a:t>S.No</a:t>
                      </a:r>
                      <a:endParaRPr lang="en-IN" sz="2800" dirty="0">
                        <a:latin typeface="Times New Roman" panose="02020603050405020304" pitchFamily="18" charset="0"/>
                        <a:cs typeface="Times New Roman" panose="02020603050405020304" pitchFamily="18" charset="0"/>
                      </a:endParaRPr>
                    </a:p>
                  </a:txBody>
                  <a:tcPr/>
                </a:tc>
                <a:tc>
                  <a:txBody>
                    <a:bodyPr/>
                    <a:lstStyle/>
                    <a:p>
                      <a:pPr algn="ctr"/>
                      <a:r>
                        <a:rPr lang="en-IN" sz="2800" dirty="0">
                          <a:latin typeface="Times New Roman" panose="02020603050405020304" pitchFamily="18" charset="0"/>
                          <a:cs typeface="Times New Roman" panose="02020603050405020304" pitchFamily="18" charset="0"/>
                        </a:rPr>
                        <a:t>Author’s Name</a:t>
                      </a:r>
                    </a:p>
                  </a:txBody>
                  <a:tcPr/>
                </a:tc>
                <a:tc>
                  <a:txBody>
                    <a:bodyPr/>
                    <a:lstStyle/>
                    <a:p>
                      <a:pPr algn="ctr"/>
                      <a:r>
                        <a:rPr lang="en-IN" sz="2800" dirty="0">
                          <a:latin typeface="Times New Roman" panose="02020603050405020304" pitchFamily="18" charset="0"/>
                          <a:cs typeface="Times New Roman" panose="02020603050405020304" pitchFamily="18" charset="0"/>
                        </a:rPr>
                        <a:t>Paper name and</a:t>
                      </a:r>
                      <a:r>
                        <a:rPr lang="en-IN" sz="2800" baseline="0" dirty="0">
                          <a:latin typeface="Times New Roman" panose="02020603050405020304" pitchFamily="18" charset="0"/>
                          <a:cs typeface="Times New Roman" panose="02020603050405020304" pitchFamily="18" charset="0"/>
                        </a:rPr>
                        <a:t> publication details</a:t>
                      </a:r>
                      <a:endParaRPr lang="en-IN" sz="2800" dirty="0">
                        <a:latin typeface="Times New Roman" panose="02020603050405020304" pitchFamily="18" charset="0"/>
                        <a:cs typeface="Times New Roman" panose="02020603050405020304" pitchFamily="18" charset="0"/>
                      </a:endParaRPr>
                    </a:p>
                  </a:txBody>
                  <a:tcPr/>
                </a:tc>
                <a:tc>
                  <a:txBody>
                    <a:bodyPr/>
                    <a:lstStyle/>
                    <a:p>
                      <a:pPr algn="ctr"/>
                      <a:r>
                        <a:rPr lang="en-IN" sz="2800" dirty="0">
                          <a:latin typeface="Times New Roman" panose="02020603050405020304" pitchFamily="18" charset="0"/>
                          <a:cs typeface="Times New Roman" panose="02020603050405020304" pitchFamily="18" charset="0"/>
                        </a:rPr>
                        <a:t>Year </a:t>
                      </a:r>
                      <a:r>
                        <a:rPr lang="en-IN" sz="2800" baseline="0" dirty="0">
                          <a:latin typeface="Times New Roman" panose="02020603050405020304" pitchFamily="18" charset="0"/>
                          <a:cs typeface="Times New Roman" panose="02020603050405020304" pitchFamily="18" charset="0"/>
                        </a:rPr>
                        <a:t> of publication</a:t>
                      </a:r>
                      <a:endParaRPr lang="en-IN" sz="2800" dirty="0">
                        <a:latin typeface="Times New Roman" panose="02020603050405020304" pitchFamily="18" charset="0"/>
                        <a:cs typeface="Times New Roman" panose="02020603050405020304" pitchFamily="18" charset="0"/>
                      </a:endParaRPr>
                    </a:p>
                  </a:txBody>
                  <a:tcPr/>
                </a:tc>
                <a:tc>
                  <a:txBody>
                    <a:bodyPr/>
                    <a:lstStyle/>
                    <a:p>
                      <a:pPr algn="ctr"/>
                      <a:r>
                        <a:rPr lang="en-IN" sz="2800" dirty="0">
                          <a:latin typeface="Times New Roman" panose="02020603050405020304" pitchFamily="18" charset="0"/>
                          <a:cs typeface="Times New Roman" panose="02020603050405020304" pitchFamily="18" charset="0"/>
                        </a:rPr>
                        <a:t>Main content of the paper</a:t>
                      </a:r>
                    </a:p>
                  </a:txBody>
                  <a:tcPr/>
                </a:tc>
                <a:extLst>
                  <a:ext uri="{0D108BD9-81ED-4DB2-BD59-A6C34878D82A}">
                    <a16:rowId xmlns:a16="http://schemas.microsoft.com/office/drawing/2014/main" val="10000"/>
                  </a:ext>
                </a:extLst>
              </a:tr>
              <a:tr h="2186609">
                <a:tc>
                  <a:txBody>
                    <a:bodyPr/>
                    <a:lstStyle/>
                    <a:p>
                      <a:pPr algn="just"/>
                      <a:r>
                        <a:rPr lang="en-IN" sz="2400" dirty="0">
                          <a:latin typeface="Times New Roman" panose="02020603050405020304" pitchFamily="18" charset="0"/>
                          <a:cs typeface="Times New Roman" panose="02020603050405020304" pitchFamily="18" charset="0"/>
                        </a:rPr>
                        <a:t>9</a:t>
                      </a:r>
                    </a:p>
                  </a:txBody>
                  <a:tcPr/>
                </a:tc>
                <a:tc>
                  <a:txBody>
                    <a:bodyPr/>
                    <a:lstStyle/>
                    <a:p>
                      <a:pPr algn="just"/>
                      <a:r>
                        <a:rPr lang="en-US" sz="2400">
                          <a:latin typeface="Times New Roman" panose="02020603050405020304" pitchFamily="18" charset="0"/>
                          <a:cs typeface="Times New Roman" panose="02020603050405020304" pitchFamily="18" charset="0"/>
                        </a:rPr>
                        <a:t>Umut Özkaya ,Levent Seyfi  </a:t>
                      </a:r>
                      <a:endParaRPr lang="en-IN" sz="2400">
                        <a:latin typeface="Times New Roman" panose="02020603050405020304" pitchFamily="18" charset="0"/>
                        <a:cs typeface="Times New Roman" panose="02020603050405020304" pitchFamily="18" charset="0"/>
                      </a:endParaRPr>
                    </a:p>
                  </a:txBody>
                  <a:tcPr/>
                </a:tc>
                <a:tc>
                  <a:txBody>
                    <a:bodyPr/>
                    <a:lstStyle/>
                    <a:p>
                      <a:pPr algn="just"/>
                      <a:r>
                        <a:rPr lang="en-IN" sz="2400" dirty="0">
                          <a:latin typeface="Times New Roman" panose="02020603050405020304" pitchFamily="18" charset="0"/>
                          <a:cs typeface="Times New Roman" panose="02020603050405020304" pitchFamily="18" charset="0"/>
                        </a:rPr>
                        <a:t>Fine-Tuning Models Comparisons on Garbage Classification for Recyclability </a:t>
                      </a:r>
                    </a:p>
                  </a:txBody>
                  <a:tcPr/>
                </a:tc>
                <a:tc>
                  <a:txBody>
                    <a:bodyPr/>
                    <a:lstStyle/>
                    <a:p>
                      <a:r>
                        <a:rPr lang="en-IN" sz="2400">
                          <a:latin typeface="Times New Roman" panose="02020603050405020304" pitchFamily="18" charset="0"/>
                          <a:cs typeface="Times New Roman" panose="02020603050405020304" pitchFamily="18" charset="0"/>
                        </a:rPr>
                        <a:t>2019</a:t>
                      </a:r>
                    </a:p>
                  </a:txBody>
                  <a:tcPr/>
                </a:tc>
                <a:tc>
                  <a:txBody>
                    <a:bodyPr/>
                    <a:lstStyle/>
                    <a:p>
                      <a:pPr algn="just"/>
                      <a:r>
                        <a:rPr lang="en-US" sz="2400" b="0" i="0" kern="1200">
                          <a:solidFill>
                            <a:schemeClr val="dk1"/>
                          </a:solidFill>
                          <a:effectLst/>
                          <a:latin typeface="Times New Roman" panose="02020603050405020304" pitchFamily="18" charset="0"/>
                          <a:ea typeface="+mn-ea"/>
                          <a:cs typeface="Times New Roman" panose="02020603050405020304" pitchFamily="18" charset="0"/>
                        </a:rPr>
                        <a:t>Transfer learning, employing fine-tuned models such as </a:t>
                      </a:r>
                      <a:r>
                        <a:rPr lang="en-US" sz="2400" b="0" i="0" kern="1200" err="1">
                          <a:solidFill>
                            <a:schemeClr val="dk1"/>
                          </a:solidFill>
                          <a:effectLst/>
                          <a:latin typeface="Times New Roman" panose="02020603050405020304" pitchFamily="18" charset="0"/>
                          <a:ea typeface="+mn-ea"/>
                          <a:cs typeface="Times New Roman" panose="02020603050405020304" pitchFamily="18" charset="0"/>
                        </a:rPr>
                        <a:t>Alexnet</a:t>
                      </a:r>
                      <a:r>
                        <a:rPr lang="en-US" sz="2400" b="0" i="0" kern="1200">
                          <a:solidFill>
                            <a:schemeClr val="dk1"/>
                          </a:solidFill>
                          <a:effectLst/>
                          <a:latin typeface="Times New Roman" panose="02020603050405020304" pitchFamily="18" charset="0"/>
                          <a:ea typeface="+mn-ea"/>
                          <a:cs typeface="Times New Roman" panose="02020603050405020304" pitchFamily="18" charset="0"/>
                        </a:rPr>
                        <a:t>, VGG16, </a:t>
                      </a:r>
                      <a:r>
                        <a:rPr lang="en-US" sz="2400" b="0" i="0" kern="1200" err="1">
                          <a:solidFill>
                            <a:schemeClr val="dk1"/>
                          </a:solidFill>
                          <a:effectLst/>
                          <a:latin typeface="Times New Roman" panose="02020603050405020304" pitchFamily="18" charset="0"/>
                          <a:ea typeface="+mn-ea"/>
                          <a:cs typeface="Times New Roman" panose="02020603050405020304" pitchFamily="18" charset="0"/>
                        </a:rPr>
                        <a:t>Googlenet</a:t>
                      </a:r>
                      <a:r>
                        <a:rPr lang="en-US" sz="2400" b="0" i="0" kern="1200">
                          <a:solidFill>
                            <a:schemeClr val="dk1"/>
                          </a:solidFill>
                          <a:effectLst/>
                          <a:latin typeface="Times New Roman" panose="02020603050405020304" pitchFamily="18" charset="0"/>
                          <a:ea typeface="+mn-ea"/>
                          <a:cs typeface="Times New Roman" panose="02020603050405020304" pitchFamily="18" charset="0"/>
                        </a:rPr>
                        <a:t>, and Resnet, was implemented for efficient training and higher accuracy</a:t>
                      </a:r>
                      <a:endParaRPr lang="en-IN" sz="2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213135">
                <a:tc>
                  <a:txBody>
                    <a:bodyPr/>
                    <a:lstStyle/>
                    <a:p>
                      <a:pPr algn="just"/>
                      <a:r>
                        <a:rPr lang="en-IN" sz="2400" dirty="0">
                          <a:latin typeface="Times New Roman" panose="02020603050405020304" pitchFamily="18" charset="0"/>
                          <a:cs typeface="Times New Roman" panose="02020603050405020304" pitchFamily="18" charset="0"/>
                        </a:rPr>
                        <a:t>10</a:t>
                      </a:r>
                    </a:p>
                  </a:txBody>
                  <a:tcPr/>
                </a:tc>
                <a:tc>
                  <a:txBody>
                    <a:bodyPr/>
                    <a:lstStyle/>
                    <a:p>
                      <a:pPr algn="just"/>
                      <a:r>
                        <a:rPr lang="en-IN" sz="2400" dirty="0">
                          <a:latin typeface="Times New Roman" panose="02020603050405020304" pitchFamily="18" charset="0"/>
                          <a:cs typeface="Times New Roman" panose="02020603050405020304" pitchFamily="18" charset="0"/>
                        </a:rPr>
                        <a:t>Jian-ye Yuan,1 Xin-yuan Nan , 1 Cheng-</a:t>
                      </a:r>
                      <a:r>
                        <a:rPr lang="en-IN" sz="2400" dirty="0" err="1">
                          <a:latin typeface="Times New Roman" panose="02020603050405020304" pitchFamily="18" charset="0"/>
                          <a:cs typeface="Times New Roman" panose="02020603050405020304" pitchFamily="18" charset="0"/>
                        </a:rPr>
                        <a:t>rong</a:t>
                      </a:r>
                      <a:r>
                        <a:rPr lang="en-IN" sz="2400" dirty="0">
                          <a:latin typeface="Times New Roman" panose="02020603050405020304" pitchFamily="18" charset="0"/>
                          <a:cs typeface="Times New Roman" panose="02020603050405020304" pitchFamily="18" charset="0"/>
                        </a:rPr>
                        <a:t> Li,2 and Le-le Sun</a:t>
                      </a:r>
                    </a:p>
                  </a:txBody>
                  <a:tcPr/>
                </a:tc>
                <a:tc>
                  <a:txBody>
                    <a:bodyPr/>
                    <a:lstStyle/>
                    <a:p>
                      <a:pPr algn="just"/>
                      <a:r>
                        <a:rPr lang="en-US" sz="2400">
                          <a:latin typeface="Times New Roman" panose="02020603050405020304" pitchFamily="18" charset="0"/>
                          <a:cs typeface="Times New Roman" panose="02020603050405020304" pitchFamily="18" charset="0"/>
                        </a:rPr>
                        <a:t>Research on Real-Time Multiple Single Garbage Classification Based on Convolutional Neural Network</a:t>
                      </a:r>
                      <a:endParaRPr lang="en-IN" sz="2400">
                        <a:latin typeface="Times New Roman" panose="02020603050405020304" pitchFamily="18" charset="0"/>
                        <a:cs typeface="Times New Roman" panose="02020603050405020304" pitchFamily="18" charset="0"/>
                      </a:endParaRPr>
                    </a:p>
                  </a:txBody>
                  <a:tcPr/>
                </a:tc>
                <a:tc>
                  <a:txBody>
                    <a:bodyPr/>
                    <a:lstStyle/>
                    <a:p>
                      <a:r>
                        <a:rPr lang="en-IN" sz="2400">
                          <a:latin typeface="Times New Roman" panose="02020603050405020304" pitchFamily="18" charset="0"/>
                          <a:cs typeface="Times New Roman" panose="02020603050405020304" pitchFamily="18" charset="0"/>
                        </a:rPr>
                        <a:t>2020</a:t>
                      </a:r>
                    </a:p>
                  </a:txBody>
                  <a:tcPr/>
                </a:tc>
                <a:tc>
                  <a:txBody>
                    <a:bodyPr/>
                    <a:lstStyle/>
                    <a:p>
                      <a:pPr algn="just"/>
                      <a:r>
                        <a:rPr lang="en-US" sz="2400" dirty="0">
                          <a:latin typeface="Times New Roman" panose="02020603050405020304" pitchFamily="18" charset="0"/>
                          <a:cs typeface="Times New Roman" panose="02020603050405020304" pitchFamily="18" charset="0"/>
                        </a:rPr>
                        <a:t>23-layer convolutional neural network (CNN) model is designed in this paper, with the emphasis on the real-time garbage classification, to solve the low accuracy of garbage classification and recycling and difficulty in manual recycling.</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3999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A5921-5271-4400-A02B-6234131CFC74}" type="datetime4">
              <a:rPr lang="en-US" smtClean="0"/>
              <a:t>April 18, 2024</a:t>
            </a:fld>
            <a:endParaRPr lang="en-US"/>
          </a:p>
        </p:txBody>
      </p:sp>
      <p:sp>
        <p:nvSpPr>
          <p:cNvPr id="3" name="Footer Placeholder 2"/>
          <p:cNvSpPr>
            <a:spLocks noGrp="1"/>
          </p:cNvSpPr>
          <p:nvPr>
            <p:ph type="ftr" sz="quarter" idx="11"/>
          </p:nvPr>
        </p:nvSpPr>
        <p:spPr>
          <a:xfrm>
            <a:off x="5529278" y="9689678"/>
            <a:ext cx="739424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itchFamily="18" charset="0"/>
                <a:cs typeface="Times New Roman" pitchFamily="18" charset="0"/>
              </a:rPr>
              <a:t>DESIGN AND METHODOLOGIES</a:t>
            </a:r>
          </a:p>
        </p:txBody>
      </p:sp>
      <p:sp>
        <p:nvSpPr>
          <p:cNvPr id="6" name="Rectangle 5"/>
          <p:cNvSpPr/>
          <p:nvPr/>
        </p:nvSpPr>
        <p:spPr>
          <a:xfrm>
            <a:off x="2347307" y="1567287"/>
            <a:ext cx="13487400" cy="6986528"/>
          </a:xfrm>
          <a:prstGeom prst="rect">
            <a:avLst/>
          </a:prstGeom>
        </p:spPr>
        <p:txBody>
          <a:bodyPr wrap="square">
            <a:spAutoFit/>
          </a:bodyPr>
          <a:lstStyle/>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1: Data acquisition and Data preprocessing</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2:Description about Convolution Neural Network(CNN)</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3:Model Implementation</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4: Output</a:t>
            </a:r>
          </a:p>
          <a:p>
            <a:pPr algn="just"/>
            <a:r>
              <a:rPr lang="en-US" sz="2800" b="1" dirty="0"/>
              <a:t>Training and Evaluation of CNN Models</a:t>
            </a:r>
          </a:p>
          <a:p>
            <a:pPr algn="just"/>
            <a:r>
              <a:rPr lang="en-US" sz="2800" b="1" dirty="0"/>
              <a:t>Data Collection and Preparation</a:t>
            </a:r>
          </a:p>
          <a:p>
            <a:pPr algn="just"/>
            <a:r>
              <a:rPr lang="en-US" sz="2800" dirty="0"/>
              <a:t>Collection and preprocessing of image datasets is critical for the accurate training of CNN models for trash classification.</a:t>
            </a:r>
          </a:p>
          <a:p>
            <a:pPr algn="just"/>
            <a:r>
              <a:rPr lang="en-US" sz="2800" b="1" dirty="0"/>
              <a:t>Model Training and Optimization</a:t>
            </a:r>
          </a:p>
          <a:p>
            <a:pPr algn="just"/>
            <a:r>
              <a:rPr lang="en-US" sz="2800" dirty="0"/>
              <a:t>CNN models are trained using backpropagation and optimization techniques such as stochastic gradient descent to improve their accuracy and performance.</a:t>
            </a:r>
          </a:p>
          <a:p>
            <a:pPr algn="just"/>
            <a:r>
              <a:rPr lang="en-US" sz="2800" b="1" dirty="0"/>
              <a:t>Model Evaluation and Accuracy Analysis</a:t>
            </a:r>
          </a:p>
          <a:p>
            <a:pPr algn="just"/>
            <a:r>
              <a:rPr lang="en-US" sz="2800" dirty="0"/>
              <a:t>CNN models are evaluated using metrics such as accuracy, precision, and recall to measure their reliability and performance in trash classification.</a:t>
            </a:r>
          </a:p>
          <a:p>
            <a:pPr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7458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E19E7-81CE-4AAB-A5A5-088EDA114A50}" type="datetime4">
              <a:rPr lang="en-US" smtClean="0"/>
              <a:t>April 18, 2024</a:t>
            </a:fld>
            <a:endParaRPr lang="en-US"/>
          </a:p>
        </p:txBody>
      </p:sp>
      <p:sp>
        <p:nvSpPr>
          <p:cNvPr id="3" name="Footer Placeholder 2"/>
          <p:cNvSpPr>
            <a:spLocks noGrp="1"/>
          </p:cNvSpPr>
          <p:nvPr>
            <p:ph type="ftr" sz="quarter" idx="11"/>
          </p:nvPr>
        </p:nvSpPr>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
        <p:nvSpPr>
          <p:cNvPr id="6" name="Rectangle 5"/>
          <p:cNvSpPr/>
          <p:nvPr/>
        </p:nvSpPr>
        <p:spPr>
          <a:xfrm>
            <a:off x="801060" y="698561"/>
            <a:ext cx="16988176" cy="9233297"/>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MODULE 1</a:t>
            </a:r>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Step:1 Data Acquisition</a:t>
            </a: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For garbage classification, we utilize the images of the dataset dedicated to the garbage classification task on Kaggle1.This dataset includes totally 2527 images in which a single object of garbage is present on a clean background. Lighting and pose configurations for objects in different images is different. All these images have the size of 384 × 512 pixels and belong to one of the six recycling categories: cardboard, glass, metal, paper, plastic, and trash. To train deep neural networks, we need a large amount of training images. With flipping and rotation, we augment the dataset to 10108 images, which was randomly split into train sets of 9,095 images and test sets of 1,013 images.</a:t>
            </a:r>
            <a:endParaRPr lang="en-US" sz="28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727EF447-C052-C033-83D7-3C400E855C17}"/>
              </a:ext>
            </a:extLst>
          </p:cNvPr>
          <p:cNvPicPr>
            <a:picLocks noChangeAspect="1"/>
          </p:cNvPicPr>
          <p:nvPr/>
        </p:nvPicPr>
        <p:blipFill>
          <a:blip r:embed="rId3"/>
          <a:stretch>
            <a:fillRect/>
          </a:stretch>
        </p:blipFill>
        <p:spPr>
          <a:xfrm>
            <a:off x="5688157" y="2235200"/>
            <a:ext cx="8143958" cy="3439885"/>
          </a:xfrm>
          <a:prstGeom prst="rect">
            <a:avLst/>
          </a:prstGeom>
        </p:spPr>
      </p:pic>
    </p:spTree>
    <p:extLst>
      <p:ext uri="{BB962C8B-B14F-4D97-AF65-F5344CB8AC3E}">
        <p14:creationId xmlns:p14="http://schemas.microsoft.com/office/powerpoint/2010/main" val="90363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946750-7AFC-49B0-A64C-D5C7ECD7FAF1}" type="datetime4">
              <a:rPr lang="en-US" smtClean="0"/>
              <a:t>April 18, 2024</a:t>
            </a:fld>
            <a:endParaRPr lang="en-US"/>
          </a:p>
        </p:txBody>
      </p:sp>
      <p:sp>
        <p:nvSpPr>
          <p:cNvPr id="3" name="Footer Placeholder 2"/>
          <p:cNvSpPr>
            <a:spLocks noGrp="1"/>
          </p:cNvSpPr>
          <p:nvPr>
            <p:ph type="ftr" sz="quarter" idx="11"/>
          </p:nvPr>
        </p:nvSpPr>
        <p:spPr>
          <a:xfrm>
            <a:off x="5529278" y="9689678"/>
            <a:ext cx="7435608" cy="547688"/>
          </a:xfrm>
        </p:spPr>
        <p:txBody>
          <a:bodyPr/>
          <a:lstStyle/>
          <a:p>
            <a:r>
              <a:rPr lang="en-US" dirty="0"/>
              <a:t>DEPARTMENT </a:t>
            </a:r>
            <a:r>
              <a:rPr lang="en-US"/>
              <a:t>OF COMPUTER SCIENCE&amp; ENGINEERING /</a:t>
            </a:r>
            <a:r>
              <a:rPr lang="en-US" dirty="0"/>
              <a:t>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5" name="Rectangle 4"/>
          <p:cNvSpPr/>
          <p:nvPr/>
        </p:nvSpPr>
        <p:spPr>
          <a:xfrm>
            <a:off x="721136" y="656998"/>
            <a:ext cx="16631681" cy="954107"/>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Step 2: Preprocessing the data</a:t>
            </a:r>
          </a:p>
          <a:p>
            <a:endParaRPr lang="en-US" sz="28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EF3DDEE-C2F2-E816-FC72-FEA6C61DB957}"/>
              </a:ext>
            </a:extLst>
          </p:cNvPr>
          <p:cNvSpPr txBox="1"/>
          <p:nvPr/>
        </p:nvSpPr>
        <p:spPr>
          <a:xfrm>
            <a:off x="507089" y="6743918"/>
            <a:ext cx="16845728" cy="1815882"/>
          </a:xfrm>
          <a:prstGeom prst="rect">
            <a:avLst/>
          </a:prstGeom>
          <a:noFill/>
        </p:spPr>
        <p:txBody>
          <a:bodyPr wrap="square">
            <a:spAutoFit/>
          </a:bodyPr>
          <a:lstStyle/>
          <a:p>
            <a:pPr algn="just"/>
            <a:r>
              <a:rPr lang="en-US" sz="2800" dirty="0"/>
              <a:t>      The first step  focuses on image loading, array conversion, and visualization. It randomly selects 6 images from a given list, loads and converts them into NumPy arrays, and then displays them in a 2x3 grid of subplots using Matplotlib. While this code snippet does involve some basic data preprocessing, its primary purpose is visualizing images rather than preparing data for training a machine learning model.</a:t>
            </a:r>
            <a:endParaRPr lang="en-IN" sz="2800" dirty="0"/>
          </a:p>
        </p:txBody>
      </p:sp>
      <p:pic>
        <p:nvPicPr>
          <p:cNvPr id="21" name="Picture 20">
            <a:extLst>
              <a:ext uri="{FF2B5EF4-FFF2-40B4-BE49-F238E27FC236}">
                <a16:creationId xmlns:a16="http://schemas.microsoft.com/office/drawing/2014/main" id="{38C2BD2F-8361-0B9D-C9A9-6522B7477330}"/>
              </a:ext>
            </a:extLst>
          </p:cNvPr>
          <p:cNvPicPr>
            <a:picLocks noChangeAspect="1"/>
          </p:cNvPicPr>
          <p:nvPr/>
        </p:nvPicPr>
        <p:blipFill>
          <a:blip r:embed="rId2"/>
          <a:stretch>
            <a:fillRect/>
          </a:stretch>
        </p:blipFill>
        <p:spPr>
          <a:xfrm>
            <a:off x="4151086" y="1727200"/>
            <a:ext cx="9419771" cy="4455886"/>
          </a:xfrm>
          <a:prstGeom prst="rect">
            <a:avLst/>
          </a:prstGeom>
        </p:spPr>
      </p:pic>
    </p:spTree>
    <p:extLst>
      <p:ext uri="{BB962C8B-B14F-4D97-AF65-F5344CB8AC3E}">
        <p14:creationId xmlns:p14="http://schemas.microsoft.com/office/powerpoint/2010/main" val="970375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C4DC1D-00E5-4DAD-B091-0583625AF4D2}" type="datetime4">
              <a:rPr lang="en-US" smtClean="0"/>
              <a:t>April 18, 2024</a:t>
            </a:fld>
            <a:endParaRPr lang="en-US"/>
          </a:p>
        </p:txBody>
      </p:sp>
      <p:sp>
        <p:nvSpPr>
          <p:cNvPr id="3" name="Footer Placeholder 2"/>
          <p:cNvSpPr>
            <a:spLocks noGrp="1"/>
          </p:cNvSpPr>
          <p:nvPr>
            <p:ph type="ftr" sz="quarter" idx="11"/>
          </p:nvPr>
        </p:nvSpPr>
        <p:spPr>
          <a:xfrm>
            <a:off x="5529277" y="9689678"/>
            <a:ext cx="7353965"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5" name="Rectangle 4"/>
          <p:cNvSpPr/>
          <p:nvPr/>
        </p:nvSpPr>
        <p:spPr>
          <a:xfrm>
            <a:off x="721136" y="656998"/>
            <a:ext cx="16631681" cy="954107"/>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Step 2: Preprocessing the data</a:t>
            </a:r>
          </a:p>
          <a:p>
            <a:endParaRPr 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ADCA305-D92C-7E82-04D5-FF424CAABA8A}"/>
              </a:ext>
            </a:extLst>
          </p:cNvPr>
          <p:cNvSpPr txBox="1"/>
          <p:nvPr/>
        </p:nvSpPr>
        <p:spPr>
          <a:xfrm>
            <a:off x="498615" y="5935643"/>
            <a:ext cx="17076722" cy="2246769"/>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     The second code snippet is more centered on data preprocessing for training a neural network. It employs Keras' ImageDataGenerator to perform data augmentation on images, including rescaling, shearing, zooming, shifting, and flipping. The data generators are configured for training and testing, creating batches of augmented images from specified directories. Additionally, the code establishes a mapping of class indices to labels for reference during training.</a:t>
            </a:r>
            <a:endParaRPr lang="en-IN" sz="28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1465942" y="1567562"/>
            <a:ext cx="14862630" cy="3942740"/>
          </a:xfrm>
          <a:prstGeom prst="rect">
            <a:avLst/>
          </a:prstGeom>
        </p:spPr>
      </p:pic>
    </p:spTree>
    <p:extLst>
      <p:ext uri="{BB962C8B-B14F-4D97-AF65-F5344CB8AC3E}">
        <p14:creationId xmlns:p14="http://schemas.microsoft.com/office/powerpoint/2010/main" val="2635488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74397-6F8E-4081-A470-A9608F04FCAC}" type="datetime4">
              <a:rPr lang="en-US" smtClean="0"/>
              <a:t>April 18, 2024</a:t>
            </a:fld>
            <a:endParaRPr lang="en-US"/>
          </a:p>
        </p:txBody>
      </p:sp>
      <p:sp>
        <p:nvSpPr>
          <p:cNvPr id="3" name="Footer Placeholder 2"/>
          <p:cNvSpPr>
            <a:spLocks noGrp="1"/>
          </p:cNvSpPr>
          <p:nvPr>
            <p:ph type="ftr" sz="quarter" idx="11"/>
          </p:nvPr>
        </p:nvSpPr>
        <p:spPr>
          <a:xfrm>
            <a:off x="5529278" y="9689678"/>
            <a:ext cx="750092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
        <p:nvSpPr>
          <p:cNvPr id="5" name="TextBox 4"/>
          <p:cNvSpPr txBox="1"/>
          <p:nvPr/>
        </p:nvSpPr>
        <p:spPr>
          <a:xfrm>
            <a:off x="789709" y="457200"/>
            <a:ext cx="16895618" cy="523220"/>
          </a:xfrm>
          <a:prstGeom prst="rect">
            <a:avLst/>
          </a:prstGeom>
          <a:noFill/>
        </p:spPr>
        <p:txBody>
          <a:bodyPr wrap="square" rtlCol="0">
            <a:spAutoFit/>
          </a:bodyPr>
          <a:lstStyle/>
          <a:p>
            <a:pPr algn="ctr"/>
            <a:r>
              <a:rPr lang="en-IN" sz="2800" b="1" dirty="0"/>
              <a:t>MODULE 2</a:t>
            </a:r>
            <a:endParaRPr lang="en-IN"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E8AB51A-3C18-77A8-79A2-FE63F0945BCF}"/>
              </a:ext>
            </a:extLst>
          </p:cNvPr>
          <p:cNvSpPr txBox="1"/>
          <p:nvPr/>
        </p:nvSpPr>
        <p:spPr>
          <a:xfrm>
            <a:off x="673101" y="1397000"/>
            <a:ext cx="17012226" cy="6986528"/>
          </a:xfrm>
          <a:prstGeom prst="rect">
            <a:avLst/>
          </a:prstGeom>
          <a:noFill/>
        </p:spPr>
        <p:txBody>
          <a:bodyPr wrap="square">
            <a:spAutoFit/>
          </a:bodyPr>
          <a:lstStyle/>
          <a:p>
            <a:pPr algn="just"/>
            <a:r>
              <a:rPr lang="en-IN" sz="2800" b="1" dirty="0"/>
              <a:t>Convolutional neural networks</a:t>
            </a:r>
          </a:p>
          <a:p>
            <a:pPr algn="just"/>
            <a:r>
              <a:rPr lang="en-IN" sz="2800" dirty="0"/>
              <a:t>Convolutional neural networks (CNNs) are a type of deep learning algorithm that are well-suited for image classification tasks. CNNs are able to extract features from images and learn to identify patterns, which makes them ideal for garbage classification. The VGG16 architecture is a CNN architecture that was developed by the Oxford Visual Geometry Group. VGG16 is a deep architecture, which means that it has a large number of layers. This allows VGG16 to learn complex patterns from images.</a:t>
            </a:r>
          </a:p>
          <a:p>
            <a:pPr algn="just"/>
            <a:r>
              <a:rPr lang="en-IN" sz="2800" b="1" dirty="0"/>
              <a:t>WORKING:</a:t>
            </a:r>
          </a:p>
          <a:p>
            <a:pPr marL="514350" indent="-514350" algn="just">
              <a:buFont typeface="Arial" panose="020B0604020202020204" pitchFamily="34" charset="0"/>
              <a:buChar char="•"/>
            </a:pPr>
            <a:r>
              <a:rPr lang="en-US" sz="2800" dirty="0"/>
              <a:t>The image is passed through the convolutional layers of the VGG16 architecture. </a:t>
            </a:r>
          </a:p>
          <a:p>
            <a:pPr marL="514350" indent="-514350" algn="just">
              <a:buFont typeface="Arial" panose="020B0604020202020204" pitchFamily="34" charset="0"/>
              <a:buChar char="•"/>
            </a:pPr>
            <a:r>
              <a:rPr lang="en-US" sz="2800" dirty="0"/>
              <a:t>These layers extract features from the image, such as edges and shapes.</a:t>
            </a:r>
          </a:p>
          <a:p>
            <a:pPr marL="514350" indent="-514350" algn="just">
              <a:buFont typeface="Arial" panose="020B0604020202020204" pitchFamily="34" charset="0"/>
              <a:buChar char="•"/>
            </a:pPr>
            <a:r>
              <a:rPr lang="en-US" sz="2800" dirty="0"/>
              <a:t>The features are passed through the pooling layers, which downsample the image by taking the maximum or average value of each subregion. </a:t>
            </a:r>
          </a:p>
          <a:p>
            <a:pPr marL="514350" indent="-514350" algn="just">
              <a:buFont typeface="Arial" panose="020B0604020202020204" pitchFamily="34" charset="0"/>
              <a:buChar char="•"/>
            </a:pPr>
            <a:r>
              <a:rPr lang="en-US" sz="2800" dirty="0"/>
              <a:t>This reduces the computational cost of the network and helps to prevent overfitting.</a:t>
            </a:r>
          </a:p>
          <a:p>
            <a:pPr marL="514350" indent="-514350" algn="just">
              <a:buFont typeface="Arial" panose="020B0604020202020204" pitchFamily="34" charset="0"/>
              <a:buChar char="•"/>
            </a:pPr>
            <a:r>
              <a:rPr lang="en-US" sz="2800" dirty="0"/>
              <a:t>The features are passed through the fully connected layers, which combine the features into a single representation of the image.</a:t>
            </a:r>
          </a:p>
          <a:p>
            <a:pPr marL="514350" indent="-514350" algn="just">
              <a:buFont typeface="Arial" panose="020B0604020202020204" pitchFamily="34" charset="0"/>
              <a:buChar char="•"/>
            </a:pPr>
            <a:r>
              <a:rPr lang="en-US" sz="2800" dirty="0"/>
              <a:t>The final layer of the network is a SoftMax layer, which assigns probabilities to each of the garbage classes.</a:t>
            </a:r>
          </a:p>
          <a:p>
            <a:pPr marL="514350" indent="-514350" algn="just">
              <a:buFont typeface="Arial" panose="020B0604020202020204" pitchFamily="34" charset="0"/>
              <a:buChar char="•"/>
            </a:pPr>
            <a:r>
              <a:rPr lang="en-US" sz="2800" dirty="0"/>
              <a:t>The garbage type with the highest probability is the predicted class.</a:t>
            </a:r>
            <a:endParaRPr lang="en-IN" sz="2800" dirty="0"/>
          </a:p>
        </p:txBody>
      </p:sp>
    </p:spTree>
    <p:extLst>
      <p:ext uri="{BB962C8B-B14F-4D97-AF65-F5344CB8AC3E}">
        <p14:creationId xmlns:p14="http://schemas.microsoft.com/office/powerpoint/2010/main" val="1609850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839C5-1987-4F5C-A2B4-D651ADCE19AA}" type="datetime4">
              <a:rPr lang="en-US" smtClean="0"/>
              <a:t>April 18, 2024</a:t>
            </a:fld>
            <a:endParaRPr lang="en-US"/>
          </a:p>
        </p:txBody>
      </p:sp>
      <p:sp>
        <p:nvSpPr>
          <p:cNvPr id="3" name="Footer Placeholder 2"/>
          <p:cNvSpPr>
            <a:spLocks noGrp="1"/>
          </p:cNvSpPr>
          <p:nvPr>
            <p:ph type="ftr" sz="quarter" idx="11"/>
          </p:nvPr>
        </p:nvSpPr>
        <p:spPr>
          <a:xfrm>
            <a:off x="5529277" y="9689678"/>
            <a:ext cx="7533579"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5" name="Rectangle 4"/>
          <p:cNvSpPr/>
          <p:nvPr/>
        </p:nvSpPr>
        <p:spPr>
          <a:xfrm>
            <a:off x="1178852" y="573871"/>
            <a:ext cx="14781583" cy="523220"/>
          </a:xfrm>
          <a:prstGeom prst="rect">
            <a:avLst/>
          </a:prstGeom>
        </p:spPr>
        <p:txBody>
          <a:bodyPr wrap="square">
            <a:spAutoFit/>
          </a:bodyPr>
          <a:lstStyle/>
          <a:p>
            <a:r>
              <a:rPr lang="en-IN" sz="2800" b="1" dirty="0">
                <a:latin typeface="Times New Roman" panose="02020603050405020304" pitchFamily="18" charset="0"/>
                <a:cs typeface="Times New Roman" panose="02020603050405020304" pitchFamily="18" charset="0"/>
              </a:rPr>
              <a:t>MODULE 3: CNN IMPLEMENTATION</a:t>
            </a:r>
          </a:p>
        </p:txBody>
      </p:sp>
      <p:sp>
        <p:nvSpPr>
          <p:cNvPr id="12" name="TextBox 11">
            <a:extLst>
              <a:ext uri="{FF2B5EF4-FFF2-40B4-BE49-F238E27FC236}">
                <a16:creationId xmlns:a16="http://schemas.microsoft.com/office/drawing/2014/main" id="{A479774C-243A-9A29-29C1-9F58CC8F05BB}"/>
              </a:ext>
            </a:extLst>
          </p:cNvPr>
          <p:cNvSpPr txBox="1"/>
          <p:nvPr/>
        </p:nvSpPr>
        <p:spPr>
          <a:xfrm>
            <a:off x="1178852" y="1232738"/>
            <a:ext cx="5689122" cy="523220"/>
          </a:xfrm>
          <a:prstGeom prst="rect">
            <a:avLst/>
          </a:prstGeom>
          <a:noFill/>
        </p:spPr>
        <p:txBody>
          <a:bodyPr wrap="none" rtlCol="0">
            <a:spAutoFit/>
          </a:bodyPr>
          <a:lstStyle/>
          <a:p>
            <a:r>
              <a:rPr lang="en-IN" sz="2800" dirty="0"/>
              <a:t>Importing Libraries and Preprocessing</a:t>
            </a:r>
          </a:p>
        </p:txBody>
      </p:sp>
      <p:pic>
        <p:nvPicPr>
          <p:cNvPr id="6" name="Picture 5"/>
          <p:cNvPicPr>
            <a:picLocks noChangeAspect="1"/>
          </p:cNvPicPr>
          <p:nvPr/>
        </p:nvPicPr>
        <p:blipFill>
          <a:blip r:embed="rId3"/>
          <a:stretch>
            <a:fillRect/>
          </a:stretch>
        </p:blipFill>
        <p:spPr>
          <a:xfrm>
            <a:off x="1469275" y="3089561"/>
            <a:ext cx="5690500" cy="1535882"/>
          </a:xfrm>
          <a:prstGeom prst="rect">
            <a:avLst/>
          </a:prstGeom>
        </p:spPr>
      </p:pic>
      <p:pic>
        <p:nvPicPr>
          <p:cNvPr id="7" name="Picture 6"/>
          <p:cNvPicPr>
            <a:picLocks noChangeAspect="1"/>
          </p:cNvPicPr>
          <p:nvPr/>
        </p:nvPicPr>
        <p:blipFill>
          <a:blip r:embed="rId4"/>
          <a:stretch>
            <a:fillRect/>
          </a:stretch>
        </p:blipFill>
        <p:spPr>
          <a:xfrm>
            <a:off x="9811656" y="2250146"/>
            <a:ext cx="7007069" cy="5786707"/>
          </a:xfrm>
          <a:prstGeom prst="rect">
            <a:avLst/>
          </a:prstGeom>
        </p:spPr>
      </p:pic>
      <p:pic>
        <p:nvPicPr>
          <p:cNvPr id="8" name="Picture 7"/>
          <p:cNvPicPr>
            <a:picLocks noChangeAspect="1"/>
          </p:cNvPicPr>
          <p:nvPr/>
        </p:nvPicPr>
        <p:blipFill>
          <a:blip r:embed="rId5"/>
          <a:stretch>
            <a:fillRect/>
          </a:stretch>
        </p:blipFill>
        <p:spPr>
          <a:xfrm>
            <a:off x="624114" y="5394700"/>
            <a:ext cx="8373289" cy="1483398"/>
          </a:xfrm>
          <a:prstGeom prst="rect">
            <a:avLst/>
          </a:prstGeom>
        </p:spPr>
      </p:pic>
    </p:spTree>
    <p:extLst>
      <p:ext uri="{BB962C8B-B14F-4D97-AF65-F5344CB8AC3E}">
        <p14:creationId xmlns:p14="http://schemas.microsoft.com/office/powerpoint/2010/main" val="3090986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C6EA0-CA7F-2F13-B4EF-F8FFB6946382}"/>
              </a:ext>
            </a:extLst>
          </p:cNvPr>
          <p:cNvSpPr>
            <a:spLocks noGrp="1"/>
          </p:cNvSpPr>
          <p:nvPr>
            <p:ph type="dt" sz="half" idx="10"/>
          </p:nvPr>
        </p:nvSpPr>
        <p:spPr/>
        <p:txBody>
          <a:bodyPr/>
          <a:lstStyle/>
          <a:p>
            <a:fld id="{E6F395B4-D9CE-4CC5-9071-D8DA6D5633A0}" type="datetime4">
              <a:rPr lang="en-US" smtClean="0"/>
              <a:t>April 18, 2024</a:t>
            </a:fld>
            <a:endParaRPr lang="en-US"/>
          </a:p>
        </p:txBody>
      </p:sp>
      <p:sp>
        <p:nvSpPr>
          <p:cNvPr id="3" name="Footer Placeholder 2">
            <a:extLst>
              <a:ext uri="{FF2B5EF4-FFF2-40B4-BE49-F238E27FC236}">
                <a16:creationId xmlns:a16="http://schemas.microsoft.com/office/drawing/2014/main" id="{0CD75DD8-A5F2-EC94-CA65-227C78D31E3F}"/>
              </a:ext>
            </a:extLst>
          </p:cNvPr>
          <p:cNvSpPr>
            <a:spLocks noGrp="1"/>
          </p:cNvSpPr>
          <p:nvPr>
            <p:ph type="ftr" sz="quarter" idx="11"/>
          </p:nvPr>
        </p:nvSpPr>
        <p:spPr>
          <a:xfrm>
            <a:off x="5529278" y="9689678"/>
            <a:ext cx="7566236" cy="547688"/>
          </a:xfrm>
        </p:spPr>
        <p:txBody>
          <a:bodyPr/>
          <a:lstStyle/>
          <a:p>
            <a:r>
              <a:rPr lang="en-US" dirty="0"/>
              <a:t>DEPARTMENT OF COMPUTER SCIENCE&amp; ENGINEERING /GARBAGE CLASSIFICATION USING CNN</a:t>
            </a:r>
            <a:endParaRPr lang="en-IN" dirty="0"/>
          </a:p>
        </p:txBody>
      </p:sp>
      <p:sp>
        <p:nvSpPr>
          <p:cNvPr id="4" name="Slide Number Placeholder 3">
            <a:extLst>
              <a:ext uri="{FF2B5EF4-FFF2-40B4-BE49-F238E27FC236}">
                <a16:creationId xmlns:a16="http://schemas.microsoft.com/office/drawing/2014/main" id="{ADAB62E9-6FD1-A8D7-7F48-03385C4989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pic>
        <p:nvPicPr>
          <p:cNvPr id="6" name="Picture 5">
            <a:extLst>
              <a:ext uri="{FF2B5EF4-FFF2-40B4-BE49-F238E27FC236}">
                <a16:creationId xmlns:a16="http://schemas.microsoft.com/office/drawing/2014/main" id="{09327C26-24F8-8C68-9EF3-AABB074F91DE}"/>
              </a:ext>
            </a:extLst>
          </p:cNvPr>
          <p:cNvPicPr>
            <a:picLocks noChangeAspect="1"/>
          </p:cNvPicPr>
          <p:nvPr/>
        </p:nvPicPr>
        <p:blipFill>
          <a:blip r:embed="rId2"/>
          <a:stretch>
            <a:fillRect/>
          </a:stretch>
        </p:blipFill>
        <p:spPr>
          <a:xfrm>
            <a:off x="2643735" y="1654628"/>
            <a:ext cx="12799465" cy="6720115"/>
          </a:xfrm>
          <a:prstGeom prst="rect">
            <a:avLst/>
          </a:prstGeom>
        </p:spPr>
      </p:pic>
      <p:sp>
        <p:nvSpPr>
          <p:cNvPr id="7" name="TextBox 6">
            <a:extLst>
              <a:ext uri="{FF2B5EF4-FFF2-40B4-BE49-F238E27FC236}">
                <a16:creationId xmlns:a16="http://schemas.microsoft.com/office/drawing/2014/main" id="{43CC4140-3526-1541-F3A0-8F80642BFA6D}"/>
              </a:ext>
            </a:extLst>
          </p:cNvPr>
          <p:cNvSpPr txBox="1"/>
          <p:nvPr/>
        </p:nvSpPr>
        <p:spPr>
          <a:xfrm>
            <a:off x="1797269" y="418112"/>
            <a:ext cx="6847708" cy="523220"/>
          </a:xfrm>
          <a:prstGeom prst="rect">
            <a:avLst/>
          </a:prstGeom>
          <a:noFill/>
        </p:spPr>
        <p:txBody>
          <a:bodyPr wrap="none" rtlCol="0">
            <a:spAutoFit/>
          </a:bodyPr>
          <a:lstStyle/>
          <a:p>
            <a:r>
              <a:rPr lang="en-IN" sz="2800" dirty="0"/>
              <a:t>SPLIT THE DATASET INTO TRAIN AND TEST SET</a:t>
            </a:r>
          </a:p>
        </p:txBody>
      </p:sp>
    </p:spTree>
    <p:extLst>
      <p:ext uri="{BB962C8B-B14F-4D97-AF65-F5344CB8AC3E}">
        <p14:creationId xmlns:p14="http://schemas.microsoft.com/office/powerpoint/2010/main" val="3082702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AB307-41FC-097F-072B-6A46B623EDB2}"/>
              </a:ext>
            </a:extLst>
          </p:cNvPr>
          <p:cNvSpPr>
            <a:spLocks noGrp="1"/>
          </p:cNvSpPr>
          <p:nvPr>
            <p:ph type="dt" sz="half" idx="10"/>
          </p:nvPr>
        </p:nvSpPr>
        <p:spPr/>
        <p:txBody>
          <a:bodyPr/>
          <a:lstStyle/>
          <a:p>
            <a:fld id="{2EE0F5CE-1965-4A1E-B989-9CA71E1E520D}" type="datetime4">
              <a:rPr lang="en-US" smtClean="0"/>
              <a:t>April 18, 2024</a:t>
            </a:fld>
            <a:endParaRPr lang="en-US"/>
          </a:p>
        </p:txBody>
      </p:sp>
      <p:sp>
        <p:nvSpPr>
          <p:cNvPr id="3" name="Footer Placeholder 2">
            <a:extLst>
              <a:ext uri="{FF2B5EF4-FFF2-40B4-BE49-F238E27FC236}">
                <a16:creationId xmlns:a16="http://schemas.microsoft.com/office/drawing/2014/main" id="{E23031BC-CFBC-6C58-3AF4-C249F5AC1299}"/>
              </a:ext>
            </a:extLst>
          </p:cNvPr>
          <p:cNvSpPr>
            <a:spLocks noGrp="1"/>
          </p:cNvSpPr>
          <p:nvPr>
            <p:ph type="ftr" sz="quarter" idx="11"/>
          </p:nvPr>
        </p:nvSpPr>
        <p:spPr>
          <a:xfrm>
            <a:off x="5529278" y="9689678"/>
            <a:ext cx="7435608" cy="547688"/>
          </a:xfrm>
        </p:spPr>
        <p:txBody>
          <a:bodyPr/>
          <a:lstStyle/>
          <a:p>
            <a:r>
              <a:rPr lang="en-US" dirty="0"/>
              <a:t>DEPARTMENT OF COMPUTER SCIENCE&amp; ENGINEERING /GARBAGE CLASSIFICATION USING CNN</a:t>
            </a:r>
            <a:endParaRPr lang="en-IN" dirty="0"/>
          </a:p>
        </p:txBody>
      </p:sp>
      <p:sp>
        <p:nvSpPr>
          <p:cNvPr id="4" name="Slide Number Placeholder 3">
            <a:extLst>
              <a:ext uri="{FF2B5EF4-FFF2-40B4-BE49-F238E27FC236}">
                <a16:creationId xmlns:a16="http://schemas.microsoft.com/office/drawing/2014/main" id="{6FF858D5-AA3B-5B6D-A5DD-45EE945339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pic>
        <p:nvPicPr>
          <p:cNvPr id="6" name="Picture 5">
            <a:extLst>
              <a:ext uri="{FF2B5EF4-FFF2-40B4-BE49-F238E27FC236}">
                <a16:creationId xmlns:a16="http://schemas.microsoft.com/office/drawing/2014/main" id="{1D11AC1B-8C8A-EF02-FFC4-6FED01B580E5}"/>
              </a:ext>
            </a:extLst>
          </p:cNvPr>
          <p:cNvPicPr>
            <a:picLocks noChangeAspect="1"/>
          </p:cNvPicPr>
          <p:nvPr/>
        </p:nvPicPr>
        <p:blipFill>
          <a:blip r:embed="rId2"/>
          <a:stretch>
            <a:fillRect/>
          </a:stretch>
        </p:blipFill>
        <p:spPr>
          <a:xfrm>
            <a:off x="2583543" y="2008414"/>
            <a:ext cx="12888686" cy="6270172"/>
          </a:xfrm>
          <a:prstGeom prst="rect">
            <a:avLst/>
          </a:prstGeom>
        </p:spPr>
      </p:pic>
      <p:sp>
        <p:nvSpPr>
          <p:cNvPr id="7" name="TextBox 6">
            <a:extLst>
              <a:ext uri="{FF2B5EF4-FFF2-40B4-BE49-F238E27FC236}">
                <a16:creationId xmlns:a16="http://schemas.microsoft.com/office/drawing/2014/main" id="{27FB730A-4C73-471D-A399-E13135DB47FD}"/>
              </a:ext>
            </a:extLst>
          </p:cNvPr>
          <p:cNvSpPr txBox="1"/>
          <p:nvPr/>
        </p:nvSpPr>
        <p:spPr>
          <a:xfrm>
            <a:off x="1378857" y="836798"/>
            <a:ext cx="5982792" cy="523220"/>
          </a:xfrm>
          <a:prstGeom prst="rect">
            <a:avLst/>
          </a:prstGeom>
          <a:noFill/>
        </p:spPr>
        <p:txBody>
          <a:bodyPr wrap="none" rtlCol="0">
            <a:spAutoFit/>
          </a:bodyPr>
          <a:lstStyle/>
          <a:p>
            <a:r>
              <a:rPr lang="en-IN" sz="2800" dirty="0"/>
              <a:t>MAX POOLING FOR REDUCING THE SIZE</a:t>
            </a:r>
          </a:p>
        </p:txBody>
      </p:sp>
    </p:spTree>
    <p:extLst>
      <p:ext uri="{BB962C8B-B14F-4D97-AF65-F5344CB8AC3E}">
        <p14:creationId xmlns:p14="http://schemas.microsoft.com/office/powerpoint/2010/main" val="320683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E3CA0A-69F3-4293-8F01-074EAC4B7E3B}" type="datetime4">
              <a:rPr lang="en-US" smtClean="0"/>
              <a:t>April 18, 2024</a:t>
            </a:fld>
            <a:endParaRPr lang="en-US"/>
          </a:p>
        </p:txBody>
      </p:sp>
      <p:sp>
        <p:nvSpPr>
          <p:cNvPr id="3" name="Footer Placeholder 2"/>
          <p:cNvSpPr>
            <a:spLocks noGrp="1"/>
          </p:cNvSpPr>
          <p:nvPr>
            <p:ph type="ftr" sz="quarter" idx="11"/>
          </p:nvPr>
        </p:nvSpPr>
        <p:spPr>
          <a:xfrm>
            <a:off x="5529277" y="9689678"/>
            <a:ext cx="7631551"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pic>
        <p:nvPicPr>
          <p:cNvPr id="8" name="Picture 7">
            <a:extLst>
              <a:ext uri="{FF2B5EF4-FFF2-40B4-BE49-F238E27FC236}">
                <a16:creationId xmlns:a16="http://schemas.microsoft.com/office/drawing/2014/main" id="{5C27FEBA-AD97-5DD4-E823-7B5A0DD3CF5E}"/>
              </a:ext>
            </a:extLst>
          </p:cNvPr>
          <p:cNvPicPr>
            <a:picLocks noChangeAspect="1"/>
          </p:cNvPicPr>
          <p:nvPr/>
        </p:nvPicPr>
        <p:blipFill>
          <a:blip r:embed="rId2"/>
          <a:stretch>
            <a:fillRect/>
          </a:stretch>
        </p:blipFill>
        <p:spPr>
          <a:xfrm>
            <a:off x="2148114" y="1480457"/>
            <a:ext cx="13817600" cy="7344230"/>
          </a:xfrm>
          <a:prstGeom prst="rect">
            <a:avLst/>
          </a:prstGeom>
        </p:spPr>
      </p:pic>
      <p:sp>
        <p:nvSpPr>
          <p:cNvPr id="9" name="TextBox 8">
            <a:extLst>
              <a:ext uri="{FF2B5EF4-FFF2-40B4-BE49-F238E27FC236}">
                <a16:creationId xmlns:a16="http://schemas.microsoft.com/office/drawing/2014/main" id="{C8118764-B608-8510-90AE-83BF85239B2D}"/>
              </a:ext>
            </a:extLst>
          </p:cNvPr>
          <p:cNvSpPr txBox="1"/>
          <p:nvPr/>
        </p:nvSpPr>
        <p:spPr>
          <a:xfrm>
            <a:off x="1373351" y="623520"/>
            <a:ext cx="13678937" cy="523220"/>
          </a:xfrm>
          <a:prstGeom prst="rect">
            <a:avLst/>
          </a:prstGeom>
          <a:noFill/>
        </p:spPr>
        <p:txBody>
          <a:bodyPr wrap="none" rtlCol="0">
            <a:spAutoFit/>
          </a:bodyPr>
          <a:lstStyle/>
          <a:p>
            <a:r>
              <a:rPr lang="en-IN" sz="2800" dirty="0"/>
              <a:t>TRAINING THE MODEL BY 20 EPOCHS INITIALLY TO IMPROVE ACCURACY IN EVERY ITERATION</a:t>
            </a:r>
          </a:p>
        </p:txBody>
      </p:sp>
    </p:spTree>
    <p:extLst>
      <p:ext uri="{BB962C8B-B14F-4D97-AF65-F5344CB8AC3E}">
        <p14:creationId xmlns:p14="http://schemas.microsoft.com/office/powerpoint/2010/main" val="83000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7562BB-8C3B-43AD-9865-EF02684A5E60}" type="datetime4">
              <a:rPr lang="en-US" smtClean="0"/>
              <a:t>April 18, 2024</a:t>
            </a:fld>
            <a:endParaRPr lang="en-US"/>
          </a:p>
        </p:txBody>
      </p:sp>
      <p:sp>
        <p:nvSpPr>
          <p:cNvPr id="3" name="Footer Placeholder 2"/>
          <p:cNvSpPr>
            <a:spLocks noGrp="1"/>
          </p:cNvSpPr>
          <p:nvPr>
            <p:ph type="ftr" sz="quarter" idx="11"/>
          </p:nvPr>
        </p:nvSpPr>
        <p:spPr>
          <a:xfrm>
            <a:off x="5529278" y="9689678"/>
            <a:ext cx="772952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a:latin typeface="Times New Roman" pitchFamily="18" charset="0"/>
                <a:cs typeface="Times New Roman" pitchFamily="18" charset="0"/>
              </a:rPr>
              <a:t>OVERVIEW </a:t>
            </a:r>
          </a:p>
          <a:p>
            <a:pPr lvl="1">
              <a:lnSpc>
                <a:spcPct val="150000"/>
              </a:lnSpc>
              <a:buFont typeface="Wingdings" pitchFamily="2" charset="2"/>
              <a:buChar char="q"/>
            </a:pPr>
            <a:r>
              <a:rPr lang="en-IN" sz="2400" dirty="0">
                <a:latin typeface="Times New Roman" pitchFamily="18" charset="0"/>
                <a:cs typeface="Times New Roman" pitchFamily="18" charset="0"/>
              </a:rPr>
              <a:t>ABSTRACT</a:t>
            </a:r>
          </a:p>
          <a:p>
            <a:pPr lvl="1">
              <a:lnSpc>
                <a:spcPct val="150000"/>
              </a:lnSpc>
              <a:buFont typeface="Wingdings" pitchFamily="2" charset="2"/>
              <a:buChar char="q"/>
            </a:pPr>
            <a:r>
              <a:rPr lang="en-IN" sz="2400" dirty="0">
                <a:latin typeface="Times New Roman" pitchFamily="18" charset="0"/>
                <a:cs typeface="Times New Roman" pitchFamily="18" charset="0"/>
              </a:rPr>
              <a:t>OBJECTIVE</a:t>
            </a:r>
          </a:p>
          <a:p>
            <a:pPr lvl="1">
              <a:lnSpc>
                <a:spcPct val="150000"/>
              </a:lnSpc>
              <a:buFont typeface="Wingdings" pitchFamily="2" charset="2"/>
              <a:buChar char="q"/>
            </a:pPr>
            <a:r>
              <a:rPr lang="en-IN" sz="2400" dirty="0">
                <a:latin typeface="Times New Roman" pitchFamily="18" charset="0"/>
                <a:cs typeface="Times New Roman" pitchFamily="18" charset="0"/>
              </a:rPr>
              <a:t>INTRODUCTION</a:t>
            </a:r>
          </a:p>
          <a:p>
            <a:pPr lvl="1">
              <a:lnSpc>
                <a:spcPct val="150000"/>
              </a:lnSpc>
              <a:buFont typeface="Wingdings" pitchFamily="2" charset="2"/>
              <a:buChar char="q"/>
            </a:pPr>
            <a:r>
              <a:rPr lang="en-IN" sz="2400" dirty="0">
                <a:latin typeface="Times New Roman" pitchFamily="18" charset="0"/>
                <a:cs typeface="Times New Roman" pitchFamily="18" charset="0"/>
              </a:rPr>
              <a:t>LITERATURE REVIEW (SOFT COPY OF PAPERS TO BE LINKED AS HYPERLINK)</a:t>
            </a:r>
          </a:p>
          <a:p>
            <a:pPr lvl="1">
              <a:lnSpc>
                <a:spcPct val="150000"/>
              </a:lnSpc>
              <a:buFont typeface="Wingdings" pitchFamily="2" charset="2"/>
              <a:buChar char="q"/>
            </a:pPr>
            <a:r>
              <a:rPr lang="en-IN" sz="2400" dirty="0">
                <a:latin typeface="Times New Roman" pitchFamily="18" charset="0"/>
                <a:cs typeface="Times New Roman" pitchFamily="18" charset="0"/>
              </a:rPr>
              <a:t>DESIGN AND METHODOLOGIES</a:t>
            </a:r>
          </a:p>
          <a:p>
            <a:pPr lvl="1">
              <a:lnSpc>
                <a:spcPct val="150000"/>
              </a:lnSpc>
              <a:buFont typeface="Wingdings" pitchFamily="2" charset="2"/>
              <a:buChar char="q"/>
            </a:pPr>
            <a:r>
              <a:rPr lang="en-IN" sz="2400" dirty="0">
                <a:latin typeface="Times New Roman" pitchFamily="18" charset="0"/>
                <a:cs typeface="Times New Roman" pitchFamily="18" charset="0"/>
              </a:rPr>
              <a:t>IMPLEMENTATION</a:t>
            </a:r>
          </a:p>
          <a:p>
            <a:pPr lvl="1">
              <a:lnSpc>
                <a:spcPct val="150000"/>
              </a:lnSpc>
              <a:buFont typeface="Wingdings" pitchFamily="2" charset="2"/>
              <a:buChar char="q"/>
            </a:pPr>
            <a:r>
              <a:rPr lang="en-IN" sz="2400" dirty="0">
                <a:latin typeface="Times New Roman" pitchFamily="18" charset="0"/>
                <a:cs typeface="Times New Roman" pitchFamily="18" charset="0"/>
              </a:rPr>
              <a:t>TESTING</a:t>
            </a:r>
          </a:p>
          <a:p>
            <a:pPr lvl="1">
              <a:lnSpc>
                <a:spcPct val="150000"/>
              </a:lnSpc>
              <a:buFont typeface="Wingdings" pitchFamily="2" charset="2"/>
              <a:buChar char="q"/>
            </a:pPr>
            <a:r>
              <a:rPr lang="en-IN" sz="2400" dirty="0">
                <a:latin typeface="Times New Roman" pitchFamily="18" charset="0"/>
                <a:cs typeface="Times New Roman" pitchFamily="18" charset="0"/>
              </a:rPr>
              <a:t>INPUT AND OUTPUT</a:t>
            </a:r>
          </a:p>
          <a:p>
            <a:pPr lvl="1">
              <a:lnSpc>
                <a:spcPct val="150000"/>
              </a:lnSpc>
              <a:buFont typeface="Wingdings" pitchFamily="2" charset="2"/>
              <a:buChar char="q"/>
            </a:pPr>
            <a:r>
              <a:rPr lang="en-IN" sz="2400" dirty="0">
                <a:latin typeface="Times New Roman" pitchFamily="18" charset="0"/>
                <a:cs typeface="Times New Roman" pitchFamily="18" charset="0"/>
              </a:rPr>
              <a:t>INCLUDE DEMO VIDEO-1 (Till REVEW-1)</a:t>
            </a:r>
          </a:p>
          <a:p>
            <a:pPr lvl="1">
              <a:lnSpc>
                <a:spcPct val="150000"/>
              </a:lnSpc>
              <a:buFont typeface="Wingdings" pitchFamily="2" charset="2"/>
              <a:buChar char="q"/>
            </a:pPr>
            <a:r>
              <a:rPr lang="en-IN" sz="2400" dirty="0">
                <a:latin typeface="Times New Roman" pitchFamily="18" charset="0"/>
                <a:cs typeface="Times New Roman" pitchFamily="18" charset="0"/>
              </a:rPr>
              <a:t>INCLUDE DEMO VIDEO-2(Complete Implementation of Project)</a:t>
            </a:r>
          </a:p>
          <a:p>
            <a:pPr lvl="1">
              <a:lnSpc>
                <a:spcPct val="150000"/>
              </a:lnSpc>
              <a:buFont typeface="Wingdings" pitchFamily="2" charset="2"/>
              <a:buChar char="q"/>
            </a:pPr>
            <a:r>
              <a:rPr lang="en-IN" sz="2400" dirty="0">
                <a:latin typeface="Times New Roman" pitchFamily="18" charset="0"/>
                <a:cs typeface="Times New Roman" pitchFamily="18" charset="0"/>
              </a:rPr>
              <a:t>CONCLUSION</a:t>
            </a:r>
          </a:p>
          <a:p>
            <a:pPr lvl="1">
              <a:lnSpc>
                <a:spcPct val="150000"/>
              </a:lnSpc>
              <a:buFont typeface="Wingdings" pitchFamily="2" charset="2"/>
              <a:buChar char="q"/>
            </a:pPr>
            <a:r>
              <a:rPr lang="en-IN" sz="2400" dirty="0">
                <a:latin typeface="Times New Roman" pitchFamily="18" charset="0"/>
                <a:cs typeface="Times New Roman" pitchFamily="18" charset="0"/>
              </a:rPr>
              <a:t>WEB REFERENCES LINK (TILL REVIEW DATE ALL LINKS TO BE INCLUDED DAY WISE)</a:t>
            </a:r>
          </a:p>
          <a:p>
            <a:pPr lvl="1">
              <a:lnSpc>
                <a:spcPct val="150000"/>
              </a:lnSpc>
              <a:buFont typeface="Wingdings" pitchFamily="2" charset="2"/>
              <a:buChar char="q"/>
            </a:pPr>
            <a:r>
              <a:rPr lang="en-IN" sz="2400" dirty="0">
                <a:latin typeface="Times New Roman" pitchFamily="18" charset="0"/>
                <a:cs typeface="Times New Roman" pitchFamily="18" charset="0"/>
              </a:rPr>
              <a:t>PLAGIARISM REPORT OF PPT</a:t>
            </a:r>
          </a:p>
          <a:p>
            <a:pPr lvl="1">
              <a:lnSpc>
                <a:spcPct val="150000"/>
              </a:lnSpc>
              <a:buFont typeface="Wingdings" pitchFamily="2" charset="2"/>
              <a:buChar char="q"/>
            </a:pPr>
            <a:r>
              <a:rPr lang="en-IN" sz="2400" dirty="0">
                <a:latin typeface="Times New Roman" pitchFamily="18" charset="0"/>
                <a:cs typeface="Times New Roman"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B23C70-B15D-2F45-7DE7-3E74AF5996DA}"/>
              </a:ext>
            </a:extLst>
          </p:cNvPr>
          <p:cNvSpPr>
            <a:spLocks noGrp="1"/>
          </p:cNvSpPr>
          <p:nvPr>
            <p:ph type="dt" sz="half" idx="10"/>
          </p:nvPr>
        </p:nvSpPr>
        <p:spPr/>
        <p:txBody>
          <a:bodyPr/>
          <a:lstStyle/>
          <a:p>
            <a:fld id="{2787AB06-74B4-4071-897E-F7FE3154383C}" type="datetime4">
              <a:rPr lang="en-US" smtClean="0"/>
              <a:t>April 18, 2024</a:t>
            </a:fld>
            <a:endParaRPr lang="en-US"/>
          </a:p>
        </p:txBody>
      </p:sp>
      <p:sp>
        <p:nvSpPr>
          <p:cNvPr id="3" name="Footer Placeholder 2">
            <a:extLst>
              <a:ext uri="{FF2B5EF4-FFF2-40B4-BE49-F238E27FC236}">
                <a16:creationId xmlns:a16="http://schemas.microsoft.com/office/drawing/2014/main" id="{F6030300-8C27-BC4A-B3DD-C9E729EA96CE}"/>
              </a:ext>
            </a:extLst>
          </p:cNvPr>
          <p:cNvSpPr>
            <a:spLocks noGrp="1"/>
          </p:cNvSpPr>
          <p:nvPr>
            <p:ph type="ftr" sz="quarter" idx="11"/>
          </p:nvPr>
        </p:nvSpPr>
        <p:spPr>
          <a:xfrm>
            <a:off x="5529277" y="9689678"/>
            <a:ext cx="7468265" cy="547688"/>
          </a:xfrm>
        </p:spPr>
        <p:txBody>
          <a:bodyPr/>
          <a:lstStyle/>
          <a:p>
            <a:r>
              <a:rPr lang="en-US" dirty="0"/>
              <a:t>DEPARTMENT OF COMPUTER SCIENCE&amp; ENGINEERING /GARBAGE CLASSIFICATION USING CNN</a:t>
            </a:r>
            <a:endParaRPr lang="en-IN" dirty="0"/>
          </a:p>
        </p:txBody>
      </p:sp>
      <p:sp>
        <p:nvSpPr>
          <p:cNvPr id="4" name="Slide Number Placeholder 3">
            <a:extLst>
              <a:ext uri="{FF2B5EF4-FFF2-40B4-BE49-F238E27FC236}">
                <a16:creationId xmlns:a16="http://schemas.microsoft.com/office/drawing/2014/main" id="{6D44E74B-8ADA-4ADD-10BC-02CC2810CCC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5" name="TextBox 4">
            <a:extLst>
              <a:ext uri="{FF2B5EF4-FFF2-40B4-BE49-F238E27FC236}">
                <a16:creationId xmlns:a16="http://schemas.microsoft.com/office/drawing/2014/main" id="{04718DCE-64BC-5F03-3272-84DC828028B5}"/>
              </a:ext>
            </a:extLst>
          </p:cNvPr>
          <p:cNvSpPr txBox="1"/>
          <p:nvPr/>
        </p:nvSpPr>
        <p:spPr>
          <a:xfrm>
            <a:off x="126124" y="451944"/>
            <a:ext cx="18161876" cy="523220"/>
          </a:xfrm>
          <a:prstGeom prst="rect">
            <a:avLst/>
          </a:prstGeom>
          <a:noFill/>
        </p:spPr>
        <p:txBody>
          <a:bodyPr wrap="square" rtlCol="0">
            <a:spAutoFit/>
          </a:bodyPr>
          <a:lstStyle/>
          <a:p>
            <a:pPr algn="ctr"/>
            <a:r>
              <a:rPr lang="en-IN" sz="2800" b="1" dirty="0"/>
              <a:t>MODULE 4</a:t>
            </a:r>
          </a:p>
        </p:txBody>
      </p:sp>
      <p:sp>
        <p:nvSpPr>
          <p:cNvPr id="6" name="TextBox 5">
            <a:extLst>
              <a:ext uri="{FF2B5EF4-FFF2-40B4-BE49-F238E27FC236}">
                <a16:creationId xmlns:a16="http://schemas.microsoft.com/office/drawing/2014/main" id="{F9A5EAE5-4A10-7D60-2AFC-166AF6108660}"/>
              </a:ext>
            </a:extLst>
          </p:cNvPr>
          <p:cNvSpPr txBox="1"/>
          <p:nvPr/>
        </p:nvSpPr>
        <p:spPr>
          <a:xfrm>
            <a:off x="949235" y="1233816"/>
            <a:ext cx="6942670" cy="523220"/>
          </a:xfrm>
          <a:prstGeom prst="rect">
            <a:avLst/>
          </a:prstGeom>
          <a:noFill/>
        </p:spPr>
        <p:txBody>
          <a:bodyPr wrap="none" rtlCol="0">
            <a:spAutoFit/>
          </a:bodyPr>
          <a:lstStyle/>
          <a:p>
            <a:r>
              <a:rPr lang="en-IN" sz="2800" b="1" dirty="0"/>
              <a:t>OUTPUT: </a:t>
            </a:r>
            <a:r>
              <a:rPr lang="en-IN" sz="2800" dirty="0"/>
              <a:t>Prediction by model vs Actual Image</a:t>
            </a:r>
          </a:p>
        </p:txBody>
      </p:sp>
      <p:pic>
        <p:nvPicPr>
          <p:cNvPr id="8" name="Picture 7">
            <a:extLst>
              <a:ext uri="{FF2B5EF4-FFF2-40B4-BE49-F238E27FC236}">
                <a16:creationId xmlns:a16="http://schemas.microsoft.com/office/drawing/2014/main" id="{FDBD72BA-F3C1-8B67-227F-81EFDA4387DB}"/>
              </a:ext>
            </a:extLst>
          </p:cNvPr>
          <p:cNvPicPr>
            <a:picLocks noChangeAspect="1"/>
          </p:cNvPicPr>
          <p:nvPr/>
        </p:nvPicPr>
        <p:blipFill rotWithShape="1">
          <a:blip r:embed="rId2"/>
          <a:srcRect t="61089"/>
          <a:stretch/>
        </p:blipFill>
        <p:spPr>
          <a:xfrm>
            <a:off x="1645921" y="6446520"/>
            <a:ext cx="10963888" cy="2755328"/>
          </a:xfrm>
          <a:prstGeom prst="rect">
            <a:avLst/>
          </a:prstGeom>
        </p:spPr>
      </p:pic>
      <p:pic>
        <p:nvPicPr>
          <p:cNvPr id="7" name="Picture 6"/>
          <p:cNvPicPr>
            <a:picLocks noChangeAspect="1"/>
          </p:cNvPicPr>
          <p:nvPr/>
        </p:nvPicPr>
        <p:blipFill>
          <a:blip r:embed="rId3"/>
          <a:stretch>
            <a:fillRect/>
          </a:stretch>
        </p:blipFill>
        <p:spPr>
          <a:xfrm>
            <a:off x="1291771" y="1893695"/>
            <a:ext cx="11466286" cy="4064996"/>
          </a:xfrm>
          <a:prstGeom prst="rect">
            <a:avLst/>
          </a:prstGeom>
        </p:spPr>
      </p:pic>
    </p:spTree>
    <p:extLst>
      <p:ext uri="{BB962C8B-B14F-4D97-AF65-F5344CB8AC3E}">
        <p14:creationId xmlns:p14="http://schemas.microsoft.com/office/powerpoint/2010/main" val="735638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FBD51-9C80-207C-CDC0-637559F37890}"/>
              </a:ext>
            </a:extLst>
          </p:cNvPr>
          <p:cNvSpPr>
            <a:spLocks noGrp="1"/>
          </p:cNvSpPr>
          <p:nvPr>
            <p:ph type="dt" sz="half" idx="10"/>
          </p:nvPr>
        </p:nvSpPr>
        <p:spPr/>
        <p:txBody>
          <a:bodyPr/>
          <a:lstStyle/>
          <a:p>
            <a:fld id="{1459EFF6-A153-4A5C-8197-1B5E9955D50B}" type="datetime4">
              <a:rPr lang="en-US" smtClean="0"/>
              <a:t>April 18, 2024</a:t>
            </a:fld>
            <a:endParaRPr lang="en-US"/>
          </a:p>
        </p:txBody>
      </p:sp>
      <p:sp>
        <p:nvSpPr>
          <p:cNvPr id="3" name="Footer Placeholder 2">
            <a:extLst>
              <a:ext uri="{FF2B5EF4-FFF2-40B4-BE49-F238E27FC236}">
                <a16:creationId xmlns:a16="http://schemas.microsoft.com/office/drawing/2014/main" id="{1F5B8AF9-CBA8-A514-906F-99E2AE2781B9}"/>
              </a:ext>
            </a:extLst>
          </p:cNvPr>
          <p:cNvSpPr>
            <a:spLocks noGrp="1"/>
          </p:cNvSpPr>
          <p:nvPr>
            <p:ph type="ftr" sz="quarter" idx="11"/>
          </p:nvPr>
        </p:nvSpPr>
        <p:spPr>
          <a:xfrm>
            <a:off x="5529277" y="9689678"/>
            <a:ext cx="7582565" cy="547688"/>
          </a:xfrm>
        </p:spPr>
        <p:txBody>
          <a:bodyPr/>
          <a:lstStyle/>
          <a:p>
            <a:r>
              <a:rPr lang="en-US" dirty="0"/>
              <a:t>DEPARTMENT OF COMPUTER SCIENCE&amp; ENGINEERING /GARBAGE CLASSIFICATION USING CNN</a:t>
            </a:r>
            <a:endParaRPr lang="en-IN" dirty="0"/>
          </a:p>
        </p:txBody>
      </p:sp>
      <p:sp>
        <p:nvSpPr>
          <p:cNvPr id="4" name="Slide Number Placeholder 3">
            <a:extLst>
              <a:ext uri="{FF2B5EF4-FFF2-40B4-BE49-F238E27FC236}">
                <a16:creationId xmlns:a16="http://schemas.microsoft.com/office/drawing/2014/main" id="{859E7D72-01AE-2CFD-38C4-6A0D4087ED7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pic>
        <p:nvPicPr>
          <p:cNvPr id="6" name="Picture 5">
            <a:extLst>
              <a:ext uri="{FF2B5EF4-FFF2-40B4-BE49-F238E27FC236}">
                <a16:creationId xmlns:a16="http://schemas.microsoft.com/office/drawing/2014/main" id="{8137D0A2-D752-FC8E-169C-A1A832AEC4BE}"/>
              </a:ext>
            </a:extLst>
          </p:cNvPr>
          <p:cNvPicPr>
            <a:picLocks noChangeAspect="1"/>
          </p:cNvPicPr>
          <p:nvPr/>
        </p:nvPicPr>
        <p:blipFill>
          <a:blip r:embed="rId2"/>
          <a:stretch>
            <a:fillRect/>
          </a:stretch>
        </p:blipFill>
        <p:spPr>
          <a:xfrm>
            <a:off x="2196662" y="1364343"/>
            <a:ext cx="14001282" cy="7155543"/>
          </a:xfrm>
          <a:prstGeom prst="rect">
            <a:avLst/>
          </a:prstGeom>
        </p:spPr>
      </p:pic>
      <p:sp>
        <p:nvSpPr>
          <p:cNvPr id="7" name="TextBox 6">
            <a:extLst>
              <a:ext uri="{FF2B5EF4-FFF2-40B4-BE49-F238E27FC236}">
                <a16:creationId xmlns:a16="http://schemas.microsoft.com/office/drawing/2014/main" id="{89AD7299-59AE-DC21-CF27-149E32CABCAA}"/>
              </a:ext>
            </a:extLst>
          </p:cNvPr>
          <p:cNvSpPr txBox="1"/>
          <p:nvPr/>
        </p:nvSpPr>
        <p:spPr>
          <a:xfrm>
            <a:off x="1927430" y="590878"/>
            <a:ext cx="3643946" cy="523220"/>
          </a:xfrm>
          <a:prstGeom prst="rect">
            <a:avLst/>
          </a:prstGeom>
          <a:noFill/>
        </p:spPr>
        <p:txBody>
          <a:bodyPr wrap="none" rtlCol="0">
            <a:spAutoFit/>
          </a:bodyPr>
          <a:lstStyle/>
          <a:p>
            <a:r>
              <a:rPr lang="en-IN" sz="2800" dirty="0"/>
              <a:t>MAX POOLING OUTPUT</a:t>
            </a:r>
          </a:p>
        </p:txBody>
      </p:sp>
    </p:spTree>
    <p:extLst>
      <p:ext uri="{BB962C8B-B14F-4D97-AF65-F5344CB8AC3E}">
        <p14:creationId xmlns:p14="http://schemas.microsoft.com/office/powerpoint/2010/main" val="2544738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A610A-2350-466F-ADDB-ADA9D6583994}" type="datetime4">
              <a:rPr lang="en-US" smtClean="0"/>
              <a:t>April 18, 2024</a:t>
            </a:fld>
            <a:endParaRPr lang="en-US"/>
          </a:p>
        </p:txBody>
      </p:sp>
      <p:sp>
        <p:nvSpPr>
          <p:cNvPr id="3" name="Footer Placeholder 2"/>
          <p:cNvSpPr>
            <a:spLocks noGrp="1"/>
          </p:cNvSpPr>
          <p:nvPr>
            <p:ph type="ftr" sz="quarter" idx="11"/>
          </p:nvPr>
        </p:nvSpPr>
        <p:spPr>
          <a:xfrm>
            <a:off x="5529277" y="9689678"/>
            <a:ext cx="7419279"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1873"/>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Collaboration Diagram(If applicable)</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 Diagram</a:t>
            </a:r>
          </a:p>
        </p:txBody>
      </p:sp>
    </p:spTree>
    <p:extLst>
      <p:ext uri="{BB962C8B-B14F-4D97-AF65-F5344CB8AC3E}">
        <p14:creationId xmlns:p14="http://schemas.microsoft.com/office/powerpoint/2010/main" val="272098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8B568E-8916-421A-9107-2C27B01FD625}" type="datetime4">
              <a:rPr lang="en-US" smtClean="0"/>
              <a:t>April 18, 2024</a:t>
            </a:fld>
            <a:endParaRPr lang="en-US"/>
          </a:p>
        </p:txBody>
      </p:sp>
      <p:sp>
        <p:nvSpPr>
          <p:cNvPr id="3" name="Footer Placeholder 2"/>
          <p:cNvSpPr>
            <a:spLocks noGrp="1"/>
          </p:cNvSpPr>
          <p:nvPr>
            <p:ph type="ftr" sz="quarter" idx="11"/>
          </p:nvPr>
        </p:nvSpPr>
        <p:spPr>
          <a:xfrm>
            <a:off x="5529278" y="9689678"/>
            <a:ext cx="7405946"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p>
        </p:txBody>
      </p:sp>
      <p:grpSp>
        <p:nvGrpSpPr>
          <p:cNvPr id="185" name="Group 184">
            <a:extLst>
              <a:ext uri="{FF2B5EF4-FFF2-40B4-BE49-F238E27FC236}">
                <a16:creationId xmlns:a16="http://schemas.microsoft.com/office/drawing/2014/main" id="{14925471-879E-3814-FC45-B720256A059C}"/>
              </a:ext>
            </a:extLst>
          </p:cNvPr>
          <p:cNvGrpSpPr/>
          <p:nvPr/>
        </p:nvGrpSpPr>
        <p:grpSpPr>
          <a:xfrm>
            <a:off x="1359065" y="1554130"/>
            <a:ext cx="14946086" cy="3831446"/>
            <a:chOff x="1645921" y="2000275"/>
            <a:chExt cx="14639987" cy="3974133"/>
          </a:xfrm>
        </p:grpSpPr>
        <p:grpSp>
          <p:nvGrpSpPr>
            <p:cNvPr id="180" name="Group 179">
              <a:extLst>
                <a:ext uri="{FF2B5EF4-FFF2-40B4-BE49-F238E27FC236}">
                  <a16:creationId xmlns:a16="http://schemas.microsoft.com/office/drawing/2014/main" id="{5E543110-AFDE-CF3D-DBFF-83577D59C3BC}"/>
                </a:ext>
              </a:extLst>
            </p:cNvPr>
            <p:cNvGrpSpPr/>
            <p:nvPr/>
          </p:nvGrpSpPr>
          <p:grpSpPr>
            <a:xfrm>
              <a:off x="1645921" y="2000275"/>
              <a:ext cx="14639987" cy="3974133"/>
              <a:chOff x="1645921" y="2000275"/>
              <a:chExt cx="14639987" cy="3974133"/>
            </a:xfrm>
          </p:grpSpPr>
          <p:grpSp>
            <p:nvGrpSpPr>
              <p:cNvPr id="170" name="Group 169">
                <a:extLst>
                  <a:ext uri="{FF2B5EF4-FFF2-40B4-BE49-F238E27FC236}">
                    <a16:creationId xmlns:a16="http://schemas.microsoft.com/office/drawing/2014/main" id="{C691B4E0-9BAA-4E96-A76E-BC572C23DC90}"/>
                  </a:ext>
                </a:extLst>
              </p:cNvPr>
              <p:cNvGrpSpPr/>
              <p:nvPr/>
            </p:nvGrpSpPr>
            <p:grpSpPr>
              <a:xfrm>
                <a:off x="1645921" y="2000275"/>
                <a:ext cx="14639987" cy="3974133"/>
                <a:chOff x="-3249525" y="1806001"/>
                <a:chExt cx="19546509" cy="4410190"/>
              </a:xfrm>
            </p:grpSpPr>
            <p:grpSp>
              <p:nvGrpSpPr>
                <p:cNvPr id="164" name="Group 163">
                  <a:extLst>
                    <a:ext uri="{FF2B5EF4-FFF2-40B4-BE49-F238E27FC236}">
                      <a16:creationId xmlns:a16="http://schemas.microsoft.com/office/drawing/2014/main" id="{25287964-5DE7-0E91-271A-3EADAFDF4E0D}"/>
                    </a:ext>
                  </a:extLst>
                </p:cNvPr>
                <p:cNvGrpSpPr/>
                <p:nvPr/>
              </p:nvGrpSpPr>
              <p:grpSpPr>
                <a:xfrm>
                  <a:off x="-3249525" y="1806001"/>
                  <a:ext cx="19546509" cy="4410190"/>
                  <a:chOff x="-3249525" y="1806001"/>
                  <a:chExt cx="19546509" cy="4410190"/>
                </a:xfrm>
              </p:grpSpPr>
              <p:grpSp>
                <p:nvGrpSpPr>
                  <p:cNvPr id="163" name="Group 162">
                    <a:extLst>
                      <a:ext uri="{FF2B5EF4-FFF2-40B4-BE49-F238E27FC236}">
                        <a16:creationId xmlns:a16="http://schemas.microsoft.com/office/drawing/2014/main" id="{80826D21-7E45-D09F-C598-1941740E295E}"/>
                      </a:ext>
                    </a:extLst>
                  </p:cNvPr>
                  <p:cNvGrpSpPr/>
                  <p:nvPr/>
                </p:nvGrpSpPr>
                <p:grpSpPr>
                  <a:xfrm>
                    <a:off x="-3249525" y="2144110"/>
                    <a:ext cx="19228977" cy="4072081"/>
                    <a:chOff x="-2808090" y="1650124"/>
                    <a:chExt cx="19228977" cy="4072081"/>
                  </a:xfrm>
                </p:grpSpPr>
                <p:grpSp>
                  <p:nvGrpSpPr>
                    <p:cNvPr id="42" name="Group 41">
                      <a:extLst>
                        <a:ext uri="{FF2B5EF4-FFF2-40B4-BE49-F238E27FC236}">
                          <a16:creationId xmlns:a16="http://schemas.microsoft.com/office/drawing/2014/main" id="{80D95ADE-94A3-5598-519E-69B8B4C8EC35}"/>
                        </a:ext>
                      </a:extLst>
                    </p:cNvPr>
                    <p:cNvGrpSpPr/>
                    <p:nvPr/>
                  </p:nvGrpSpPr>
                  <p:grpSpPr>
                    <a:xfrm>
                      <a:off x="-2808090" y="1725982"/>
                      <a:ext cx="18642797" cy="3996223"/>
                      <a:chOff x="-1622488" y="1915168"/>
                      <a:chExt cx="18642797" cy="3996223"/>
                    </a:xfrm>
                  </p:grpSpPr>
                  <p:sp>
                    <p:nvSpPr>
                      <p:cNvPr id="6" name="Rectangle 5">
                        <a:extLst>
                          <a:ext uri="{FF2B5EF4-FFF2-40B4-BE49-F238E27FC236}">
                            <a16:creationId xmlns:a16="http://schemas.microsoft.com/office/drawing/2014/main" id="{A730CDF3-80C2-F778-FD34-BD9900A65423}"/>
                          </a:ext>
                        </a:extLst>
                      </p:cNvPr>
                      <p:cNvSpPr/>
                      <p:nvPr/>
                    </p:nvSpPr>
                    <p:spPr>
                      <a:xfrm>
                        <a:off x="2375338" y="3205655"/>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CAB2AF6-53AA-F8A2-A924-865AE75A4AFD}"/>
                          </a:ext>
                        </a:extLst>
                      </p:cNvPr>
                      <p:cNvSpPr/>
                      <p:nvPr/>
                    </p:nvSpPr>
                    <p:spPr>
                      <a:xfrm>
                        <a:off x="2527738" y="3358055"/>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90040C2-84BD-9D92-EF5A-BD9CB06F5F66}"/>
                          </a:ext>
                        </a:extLst>
                      </p:cNvPr>
                      <p:cNvSpPr/>
                      <p:nvPr/>
                    </p:nvSpPr>
                    <p:spPr>
                      <a:xfrm>
                        <a:off x="2680138" y="3510455"/>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8552E6A-5CD2-E2CC-7895-3618281A77DD}"/>
                          </a:ext>
                        </a:extLst>
                      </p:cNvPr>
                      <p:cNvSpPr/>
                      <p:nvPr/>
                    </p:nvSpPr>
                    <p:spPr>
                      <a:xfrm>
                        <a:off x="2832538" y="3662855"/>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FDC4E62-799A-FB7E-4DC1-666F99C19F28}"/>
                          </a:ext>
                        </a:extLst>
                      </p:cNvPr>
                      <p:cNvSpPr/>
                      <p:nvPr/>
                    </p:nvSpPr>
                    <p:spPr>
                      <a:xfrm>
                        <a:off x="-1622488" y="2745606"/>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16B04DEF-95CB-28BC-DA8E-16DE77677526}"/>
                          </a:ext>
                        </a:extLst>
                      </p:cNvPr>
                      <p:cNvSpPr/>
                      <p:nvPr/>
                    </p:nvSpPr>
                    <p:spPr>
                      <a:xfrm>
                        <a:off x="5960202" y="3510455"/>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AACB3CF-6C31-9D78-1A88-E917EB80CAE9}"/>
                          </a:ext>
                        </a:extLst>
                      </p:cNvPr>
                      <p:cNvSpPr/>
                      <p:nvPr/>
                    </p:nvSpPr>
                    <p:spPr>
                      <a:xfrm>
                        <a:off x="6112602" y="3662855"/>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C8F5C9E-BAEB-88D3-DE55-F5198C62593E}"/>
                          </a:ext>
                        </a:extLst>
                      </p:cNvPr>
                      <p:cNvSpPr/>
                      <p:nvPr/>
                    </p:nvSpPr>
                    <p:spPr>
                      <a:xfrm>
                        <a:off x="6265002" y="3815255"/>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E0EEA215-70AA-C1FB-8B59-44CD1168F6D2}"/>
                          </a:ext>
                        </a:extLst>
                      </p:cNvPr>
                      <p:cNvSpPr/>
                      <p:nvPr/>
                    </p:nvSpPr>
                    <p:spPr>
                      <a:xfrm>
                        <a:off x="9207900" y="3662854"/>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D2BB6B5F-E616-C2AF-E1E6-8878898F91E5}"/>
                          </a:ext>
                        </a:extLst>
                      </p:cNvPr>
                      <p:cNvSpPr/>
                      <p:nvPr/>
                    </p:nvSpPr>
                    <p:spPr>
                      <a:xfrm>
                        <a:off x="9512700" y="3867806"/>
                        <a:ext cx="1271752" cy="11981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36B78E90-E58F-0B0A-0334-7FFE5F6A1AD4}"/>
                          </a:ext>
                        </a:extLst>
                      </p:cNvPr>
                      <p:cNvSpPr/>
                      <p:nvPr/>
                    </p:nvSpPr>
                    <p:spPr>
                      <a:xfrm>
                        <a:off x="11851253" y="2367688"/>
                        <a:ext cx="599090" cy="547688"/>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439EB995-5520-8B22-93E1-1C20F8A228AE}"/>
                          </a:ext>
                        </a:extLst>
                      </p:cNvPr>
                      <p:cNvSpPr/>
                      <p:nvPr/>
                    </p:nvSpPr>
                    <p:spPr>
                      <a:xfrm>
                        <a:off x="11851253" y="3267567"/>
                        <a:ext cx="599090" cy="547688"/>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63A80A34-CBEC-1D0D-C298-D462BC44408D}"/>
                          </a:ext>
                        </a:extLst>
                      </p:cNvPr>
                      <p:cNvSpPr/>
                      <p:nvPr/>
                    </p:nvSpPr>
                    <p:spPr>
                      <a:xfrm>
                        <a:off x="11851253" y="4218178"/>
                        <a:ext cx="599090" cy="547688"/>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CA62527-B037-3B8A-0595-529AB4E684FF}"/>
                          </a:ext>
                        </a:extLst>
                      </p:cNvPr>
                      <p:cNvSpPr/>
                      <p:nvPr/>
                    </p:nvSpPr>
                    <p:spPr>
                      <a:xfrm>
                        <a:off x="11851253" y="5363703"/>
                        <a:ext cx="599090" cy="547688"/>
                      </a:xfrm>
                      <a:prstGeom prst="ellipse">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78986F2C-DC80-D964-204C-AB24BD5005C1}"/>
                          </a:ext>
                        </a:extLst>
                      </p:cNvPr>
                      <p:cNvSpPr/>
                      <p:nvPr/>
                    </p:nvSpPr>
                    <p:spPr>
                      <a:xfrm>
                        <a:off x="13611736" y="2782941"/>
                        <a:ext cx="599090" cy="5476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A40DEE4-9E2C-7DE9-8F70-505C74DF75F0}"/>
                          </a:ext>
                        </a:extLst>
                      </p:cNvPr>
                      <p:cNvSpPr/>
                      <p:nvPr/>
                    </p:nvSpPr>
                    <p:spPr>
                      <a:xfrm>
                        <a:off x="13611736" y="3835700"/>
                        <a:ext cx="599090" cy="5476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FD4B7E99-12A2-45A3-29DA-ADCA484BE757}"/>
                          </a:ext>
                        </a:extLst>
                      </p:cNvPr>
                      <p:cNvSpPr/>
                      <p:nvPr/>
                    </p:nvSpPr>
                    <p:spPr>
                      <a:xfrm>
                        <a:off x="13611736" y="5165834"/>
                        <a:ext cx="599090" cy="5476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6774CE1D-4E72-783B-C893-F1DD706830C3}"/>
                          </a:ext>
                        </a:extLst>
                      </p:cNvPr>
                      <p:cNvSpPr/>
                      <p:nvPr/>
                    </p:nvSpPr>
                    <p:spPr>
                      <a:xfrm>
                        <a:off x="15074350" y="3016702"/>
                        <a:ext cx="599090" cy="5476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DFF77CB6-AE7E-17C1-D68F-41F459A3E819}"/>
                          </a:ext>
                        </a:extLst>
                      </p:cNvPr>
                      <p:cNvSpPr/>
                      <p:nvPr/>
                    </p:nvSpPr>
                    <p:spPr>
                      <a:xfrm>
                        <a:off x="15072674" y="3988099"/>
                        <a:ext cx="599090" cy="547688"/>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B2796600-70DF-4B7A-130B-6FF413B79632}"/>
                          </a:ext>
                        </a:extLst>
                      </p:cNvPr>
                      <p:cNvSpPr/>
                      <p:nvPr/>
                    </p:nvSpPr>
                    <p:spPr>
                      <a:xfrm>
                        <a:off x="15072674" y="5165834"/>
                        <a:ext cx="599090" cy="547688"/>
                      </a:xfrm>
                      <a:prstGeom prst="ellipse">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A9A0262C-ACA0-C4BA-F019-55D591B7AA5F}"/>
                          </a:ext>
                        </a:extLst>
                      </p:cNvPr>
                      <p:cNvSpPr/>
                      <p:nvPr/>
                    </p:nvSpPr>
                    <p:spPr>
                      <a:xfrm>
                        <a:off x="16421219" y="1915168"/>
                        <a:ext cx="599090" cy="547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1F3F9C9D-724F-6F70-90F9-03B7C75C6B91}"/>
                          </a:ext>
                        </a:extLst>
                      </p:cNvPr>
                      <p:cNvSpPr/>
                      <p:nvPr/>
                    </p:nvSpPr>
                    <p:spPr>
                      <a:xfrm>
                        <a:off x="16421219" y="2841792"/>
                        <a:ext cx="599090" cy="547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BE50B371-8254-BE4F-AED4-E1FBDA0F0386}"/>
                          </a:ext>
                        </a:extLst>
                      </p:cNvPr>
                      <p:cNvSpPr/>
                      <p:nvPr/>
                    </p:nvSpPr>
                    <p:spPr>
                      <a:xfrm>
                        <a:off x="16420024" y="3829868"/>
                        <a:ext cx="599090" cy="547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1B8831E7-B386-8C43-0EB9-FB410AC89C25}"/>
                          </a:ext>
                        </a:extLst>
                      </p:cNvPr>
                      <p:cNvSpPr/>
                      <p:nvPr/>
                    </p:nvSpPr>
                    <p:spPr>
                      <a:xfrm>
                        <a:off x="16420024" y="4920122"/>
                        <a:ext cx="599090" cy="54768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44" name="Straight Arrow Connector 43">
                      <a:extLst>
                        <a:ext uri="{FF2B5EF4-FFF2-40B4-BE49-F238E27FC236}">
                          <a16:creationId xmlns:a16="http://schemas.microsoft.com/office/drawing/2014/main" id="{CF09AAB1-D96E-7C09-CF3A-5E05ECA7ECC2}"/>
                        </a:ext>
                      </a:extLst>
                    </p:cNvPr>
                    <p:cNvCxnSpPr>
                      <a:stCxn id="20" idx="6"/>
                      <a:endCxn id="31" idx="2"/>
                    </p:cNvCxnSpPr>
                    <p:nvPr/>
                  </p:nvCxnSpPr>
                  <p:spPr>
                    <a:xfrm>
                      <a:off x="11264740" y="2452345"/>
                      <a:ext cx="1152000" cy="39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5615E63-8201-05FF-7FE5-5400756F85B6}"/>
                        </a:ext>
                      </a:extLst>
                    </p:cNvPr>
                    <p:cNvCxnSpPr>
                      <a:cxnSpLocks/>
                      <a:endCxn id="32" idx="1"/>
                    </p:cNvCxnSpPr>
                    <p:nvPr/>
                  </p:nvCxnSpPr>
                  <p:spPr>
                    <a:xfrm>
                      <a:off x="11255346" y="2467602"/>
                      <a:ext cx="1258523" cy="1259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AE8EEA2-6BBD-0606-D633-DE2D3934F1AA}"/>
                        </a:ext>
                      </a:extLst>
                    </p:cNvPr>
                    <p:cNvCxnSpPr>
                      <a:cxnSpLocks/>
                      <a:stCxn id="20" idx="6"/>
                      <a:endCxn id="33" idx="1"/>
                    </p:cNvCxnSpPr>
                    <p:nvPr/>
                  </p:nvCxnSpPr>
                  <p:spPr>
                    <a:xfrm>
                      <a:off x="11264741" y="2452346"/>
                      <a:ext cx="1249128" cy="2604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A9B152A2-D96F-D46C-FA14-BF8AE2D8ECE8}"/>
                        </a:ext>
                      </a:extLst>
                    </p:cNvPr>
                    <p:cNvCxnSpPr>
                      <a:stCxn id="28" idx="6"/>
                      <a:endCxn id="31" idx="2"/>
                    </p:cNvCxnSpPr>
                    <p:nvPr/>
                  </p:nvCxnSpPr>
                  <p:spPr>
                    <a:xfrm flipV="1">
                      <a:off x="11264741" y="2867599"/>
                      <a:ext cx="1161393" cy="484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70B3EE95-2AB0-66D0-9463-AB3B28ADDCB3}"/>
                        </a:ext>
                      </a:extLst>
                    </p:cNvPr>
                    <p:cNvCxnSpPr>
                      <a:stCxn id="28" idx="6"/>
                      <a:endCxn id="32" idx="1"/>
                    </p:cNvCxnSpPr>
                    <p:nvPr/>
                  </p:nvCxnSpPr>
                  <p:spPr>
                    <a:xfrm>
                      <a:off x="11264741" y="3352225"/>
                      <a:ext cx="1249128" cy="3744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5C4C3DA8-980B-1FEE-2C61-B924ADC6A126}"/>
                        </a:ext>
                      </a:extLst>
                    </p:cNvPr>
                    <p:cNvCxnSpPr>
                      <a:stCxn id="28" idx="6"/>
                      <a:endCxn id="33" idx="1"/>
                    </p:cNvCxnSpPr>
                    <p:nvPr/>
                  </p:nvCxnSpPr>
                  <p:spPr>
                    <a:xfrm>
                      <a:off x="11264741" y="3352225"/>
                      <a:ext cx="1249128" cy="1704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C6272958-92FF-AEA4-A622-21165441F3D9}"/>
                        </a:ext>
                      </a:extLst>
                    </p:cNvPr>
                    <p:cNvCxnSpPr>
                      <a:cxnSpLocks/>
                      <a:stCxn id="29" idx="7"/>
                      <a:endCxn id="31" idx="2"/>
                    </p:cNvCxnSpPr>
                    <p:nvPr/>
                  </p:nvCxnSpPr>
                  <p:spPr>
                    <a:xfrm flipV="1">
                      <a:off x="11177006" y="2867599"/>
                      <a:ext cx="1249128" cy="1241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9FFCC41C-1708-1AC0-929C-050427781CEE}"/>
                        </a:ext>
                      </a:extLst>
                    </p:cNvPr>
                    <p:cNvCxnSpPr>
                      <a:cxnSpLocks/>
                      <a:stCxn id="29" idx="7"/>
                      <a:endCxn id="32" idx="1"/>
                    </p:cNvCxnSpPr>
                    <p:nvPr/>
                  </p:nvCxnSpPr>
                  <p:spPr>
                    <a:xfrm flipV="1">
                      <a:off x="11177006" y="3726721"/>
                      <a:ext cx="1336863" cy="382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AC88189A-AEC4-EDBC-810A-6FC19478EF07}"/>
                        </a:ext>
                      </a:extLst>
                    </p:cNvPr>
                    <p:cNvCxnSpPr>
                      <a:cxnSpLocks/>
                      <a:stCxn id="29" idx="7"/>
                      <a:endCxn id="33" idx="1"/>
                    </p:cNvCxnSpPr>
                    <p:nvPr/>
                  </p:nvCxnSpPr>
                  <p:spPr>
                    <a:xfrm>
                      <a:off x="11177006" y="4109199"/>
                      <a:ext cx="1336863" cy="947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DDAD1D8C-FE7A-E2A7-0449-58F840F4F485}"/>
                        </a:ext>
                      </a:extLst>
                    </p:cNvPr>
                    <p:cNvCxnSpPr>
                      <a:cxnSpLocks/>
                      <a:stCxn id="30" idx="0"/>
                      <a:endCxn id="31" idx="3"/>
                    </p:cNvCxnSpPr>
                    <p:nvPr/>
                  </p:nvCxnSpPr>
                  <p:spPr>
                    <a:xfrm flipV="1">
                      <a:off x="10965196" y="3061236"/>
                      <a:ext cx="1548673" cy="21132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86EC5BD4-743B-F21F-B0D5-0081F271B978}"/>
                        </a:ext>
                      </a:extLst>
                    </p:cNvPr>
                    <p:cNvCxnSpPr>
                      <a:cxnSpLocks/>
                      <a:stCxn id="30" idx="0"/>
                      <a:endCxn id="32" idx="2"/>
                    </p:cNvCxnSpPr>
                    <p:nvPr/>
                  </p:nvCxnSpPr>
                  <p:spPr>
                    <a:xfrm flipV="1">
                      <a:off x="10965196" y="3920358"/>
                      <a:ext cx="1460938" cy="1254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873F7159-0EF3-59D8-1CD4-5E47DB673588}"/>
                        </a:ext>
                      </a:extLst>
                    </p:cNvPr>
                    <p:cNvCxnSpPr>
                      <a:cxnSpLocks/>
                      <a:stCxn id="30" idx="0"/>
                      <a:endCxn id="33" idx="2"/>
                    </p:cNvCxnSpPr>
                    <p:nvPr/>
                  </p:nvCxnSpPr>
                  <p:spPr>
                    <a:xfrm>
                      <a:off x="10965196" y="5174517"/>
                      <a:ext cx="1460938" cy="75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87014B29-FC71-E4E9-B976-AC484421A421}"/>
                        </a:ext>
                      </a:extLst>
                    </p:cNvPr>
                    <p:cNvCxnSpPr>
                      <a:stCxn id="31" idx="5"/>
                      <a:endCxn id="36" idx="1"/>
                    </p:cNvCxnSpPr>
                    <p:nvPr/>
                  </p:nvCxnSpPr>
                  <p:spPr>
                    <a:xfrm>
                      <a:off x="12937489" y="3061236"/>
                      <a:ext cx="1037318" cy="199561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BD3FE987-7C34-D737-DC78-C55C88D5D7CE}"/>
                        </a:ext>
                      </a:extLst>
                    </p:cNvPr>
                    <p:cNvCxnSpPr>
                      <a:cxnSpLocks/>
                      <a:stCxn id="32" idx="7"/>
                      <a:endCxn id="36" idx="1"/>
                    </p:cNvCxnSpPr>
                    <p:nvPr/>
                  </p:nvCxnSpPr>
                  <p:spPr>
                    <a:xfrm>
                      <a:off x="12937489" y="3726721"/>
                      <a:ext cx="1037318" cy="1330134"/>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9A3C5A30-D06B-C15F-5090-2512D9CF1207}"/>
                        </a:ext>
                      </a:extLst>
                    </p:cNvPr>
                    <p:cNvCxnSpPr>
                      <a:cxnSpLocks/>
                      <a:stCxn id="33" idx="6"/>
                      <a:endCxn id="36" idx="2"/>
                    </p:cNvCxnSpPr>
                    <p:nvPr/>
                  </p:nvCxnSpPr>
                  <p:spPr>
                    <a:xfrm>
                      <a:off x="13025224" y="5250492"/>
                      <a:ext cx="861848"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25BE3878-C84D-AB62-3F8F-9832BCEB1D46}"/>
                        </a:ext>
                      </a:extLst>
                    </p:cNvPr>
                    <p:cNvCxnSpPr>
                      <a:cxnSpLocks/>
                      <a:stCxn id="33" idx="6"/>
                      <a:endCxn id="34" idx="3"/>
                    </p:cNvCxnSpPr>
                    <p:nvPr/>
                  </p:nvCxnSpPr>
                  <p:spPr>
                    <a:xfrm flipV="1">
                      <a:off x="13025224" y="3294997"/>
                      <a:ext cx="951259" cy="1955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6ED0B31F-9C0F-6EB3-DD59-FC412F3DB379}"/>
                        </a:ext>
                      </a:extLst>
                    </p:cNvPr>
                    <p:cNvCxnSpPr>
                      <a:cxnSpLocks/>
                      <a:stCxn id="32" idx="6"/>
                      <a:endCxn id="34" idx="3"/>
                    </p:cNvCxnSpPr>
                    <p:nvPr/>
                  </p:nvCxnSpPr>
                  <p:spPr>
                    <a:xfrm flipV="1">
                      <a:off x="13025224" y="3294997"/>
                      <a:ext cx="951259" cy="625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F7DC7B7D-75DE-277E-ACDC-4D37A3623EB2}"/>
                        </a:ext>
                      </a:extLst>
                    </p:cNvPr>
                    <p:cNvCxnSpPr>
                      <a:cxnSpLocks/>
                      <a:stCxn id="31" idx="6"/>
                      <a:endCxn id="34" idx="2"/>
                    </p:cNvCxnSpPr>
                    <p:nvPr/>
                  </p:nvCxnSpPr>
                  <p:spPr>
                    <a:xfrm>
                      <a:off x="13025224" y="2867599"/>
                      <a:ext cx="863524" cy="233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03193442-8B5F-07BE-9883-5D0E443B5A6B}"/>
                        </a:ext>
                      </a:extLst>
                    </p:cNvPr>
                    <p:cNvCxnSpPr>
                      <a:cxnSpLocks/>
                      <a:stCxn id="31" idx="6"/>
                      <a:endCxn id="35" idx="1"/>
                    </p:cNvCxnSpPr>
                    <p:nvPr/>
                  </p:nvCxnSpPr>
                  <p:spPr>
                    <a:xfrm>
                      <a:off x="13025224" y="2867599"/>
                      <a:ext cx="949583" cy="10115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31A59493-0833-801C-484D-A4B9A80121D9}"/>
                        </a:ext>
                      </a:extLst>
                    </p:cNvPr>
                    <p:cNvCxnSpPr>
                      <a:cxnSpLocks/>
                      <a:stCxn id="32" idx="6"/>
                      <a:endCxn id="35" idx="1"/>
                    </p:cNvCxnSpPr>
                    <p:nvPr/>
                  </p:nvCxnSpPr>
                  <p:spPr>
                    <a:xfrm flipV="1">
                      <a:off x="13025224" y="3879120"/>
                      <a:ext cx="949583" cy="41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076626A2-65E2-45F9-47C3-EFAAB0405905}"/>
                        </a:ext>
                      </a:extLst>
                    </p:cNvPr>
                    <p:cNvCxnSpPr>
                      <a:cxnSpLocks/>
                      <a:stCxn id="33" idx="6"/>
                      <a:endCxn id="35" idx="2"/>
                    </p:cNvCxnSpPr>
                    <p:nvPr/>
                  </p:nvCxnSpPr>
                  <p:spPr>
                    <a:xfrm flipV="1">
                      <a:off x="13025224" y="4072757"/>
                      <a:ext cx="861848" cy="1177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7E33BDCF-3147-CD01-439C-373188105020}"/>
                        </a:ext>
                      </a:extLst>
                    </p:cNvPr>
                    <p:cNvCxnSpPr>
                      <a:stCxn id="34" idx="7"/>
                      <a:endCxn id="37" idx="2"/>
                    </p:cNvCxnSpPr>
                    <p:nvPr/>
                  </p:nvCxnSpPr>
                  <p:spPr>
                    <a:xfrm flipV="1">
                      <a:off x="14400103" y="1999826"/>
                      <a:ext cx="835514" cy="9078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3302B892-B10E-8106-B298-18740885AE3D}"/>
                        </a:ext>
                      </a:extLst>
                    </p:cNvPr>
                    <p:cNvCxnSpPr>
                      <a:cxnSpLocks/>
                      <a:stCxn id="34" idx="7"/>
                      <a:endCxn id="38" idx="2"/>
                    </p:cNvCxnSpPr>
                    <p:nvPr/>
                  </p:nvCxnSpPr>
                  <p:spPr>
                    <a:xfrm>
                      <a:off x="14400103" y="2907723"/>
                      <a:ext cx="835514" cy="18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1F03F42C-B351-C620-3D32-09033E2E8D2D}"/>
                        </a:ext>
                      </a:extLst>
                    </p:cNvPr>
                    <p:cNvCxnSpPr>
                      <a:cxnSpLocks/>
                      <a:stCxn id="34" idx="7"/>
                      <a:endCxn id="39" idx="1"/>
                    </p:cNvCxnSpPr>
                    <p:nvPr/>
                  </p:nvCxnSpPr>
                  <p:spPr>
                    <a:xfrm>
                      <a:off x="14400103" y="2907723"/>
                      <a:ext cx="922054" cy="81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D924C232-0C87-16F3-4E9B-ECAF56575FD1}"/>
                        </a:ext>
                      </a:extLst>
                    </p:cNvPr>
                    <p:cNvCxnSpPr>
                      <a:cxnSpLocks/>
                      <a:stCxn id="34" idx="7"/>
                      <a:endCxn id="40" idx="1"/>
                    </p:cNvCxnSpPr>
                    <p:nvPr/>
                  </p:nvCxnSpPr>
                  <p:spPr>
                    <a:xfrm>
                      <a:off x="14400103" y="2907723"/>
                      <a:ext cx="922054" cy="1903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9853B961-E907-A97C-F1C9-0C4427D37A2F}"/>
                        </a:ext>
                      </a:extLst>
                    </p:cNvPr>
                    <p:cNvCxnSpPr>
                      <a:cxnSpLocks/>
                      <a:stCxn id="35" idx="7"/>
                      <a:endCxn id="38" idx="2"/>
                    </p:cNvCxnSpPr>
                    <p:nvPr/>
                  </p:nvCxnSpPr>
                  <p:spPr>
                    <a:xfrm flipV="1">
                      <a:off x="14398427" y="2926450"/>
                      <a:ext cx="837190" cy="952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C02A0786-2CE8-CD8B-903E-FC6E0B653271}"/>
                        </a:ext>
                      </a:extLst>
                    </p:cNvPr>
                    <p:cNvCxnSpPr>
                      <a:cxnSpLocks/>
                      <a:stCxn id="35" idx="7"/>
                      <a:endCxn id="37" idx="2"/>
                    </p:cNvCxnSpPr>
                    <p:nvPr/>
                  </p:nvCxnSpPr>
                  <p:spPr>
                    <a:xfrm flipV="1">
                      <a:off x="14398427" y="1999826"/>
                      <a:ext cx="837190" cy="18792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7AA6504B-1582-39CB-4245-EBB2FAB3D1B5}"/>
                        </a:ext>
                      </a:extLst>
                    </p:cNvPr>
                    <p:cNvCxnSpPr>
                      <a:cxnSpLocks/>
                      <a:stCxn id="35" idx="7"/>
                      <a:endCxn id="39" idx="2"/>
                    </p:cNvCxnSpPr>
                    <p:nvPr/>
                  </p:nvCxnSpPr>
                  <p:spPr>
                    <a:xfrm>
                      <a:off x="14398427" y="3879120"/>
                      <a:ext cx="835995" cy="35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2F2F9BF1-98DE-60E2-B590-8EFE395CDC00}"/>
                        </a:ext>
                      </a:extLst>
                    </p:cNvPr>
                    <p:cNvCxnSpPr>
                      <a:cxnSpLocks/>
                      <a:stCxn id="35" idx="7"/>
                      <a:endCxn id="40" idx="1"/>
                    </p:cNvCxnSpPr>
                    <p:nvPr/>
                  </p:nvCxnSpPr>
                  <p:spPr>
                    <a:xfrm>
                      <a:off x="14398427" y="3879120"/>
                      <a:ext cx="923730" cy="9320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286E7E7-0673-A1DD-DA0C-8A5FD35C2233}"/>
                        </a:ext>
                      </a:extLst>
                    </p:cNvPr>
                    <p:cNvCxnSpPr>
                      <a:cxnSpLocks/>
                      <a:stCxn id="36" idx="7"/>
                    </p:cNvCxnSpPr>
                    <p:nvPr/>
                  </p:nvCxnSpPr>
                  <p:spPr>
                    <a:xfrm flipV="1">
                      <a:off x="14398427" y="4976648"/>
                      <a:ext cx="835995" cy="8020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E4F5ECB3-FF39-16E0-8C3D-E68585E12DF6}"/>
                        </a:ext>
                      </a:extLst>
                    </p:cNvPr>
                    <p:cNvCxnSpPr>
                      <a:cxnSpLocks/>
                      <a:stCxn id="36" idx="7"/>
                      <a:endCxn id="39" idx="2"/>
                    </p:cNvCxnSpPr>
                    <p:nvPr/>
                  </p:nvCxnSpPr>
                  <p:spPr>
                    <a:xfrm flipV="1">
                      <a:off x="14398427" y="3914526"/>
                      <a:ext cx="835995" cy="114232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7B880289-3972-5EB5-58C3-B0518EC6AC50}"/>
                        </a:ext>
                      </a:extLst>
                    </p:cNvPr>
                    <p:cNvCxnSpPr>
                      <a:cxnSpLocks/>
                      <a:stCxn id="36" idx="7"/>
                      <a:endCxn id="38" idx="2"/>
                    </p:cNvCxnSpPr>
                    <p:nvPr/>
                  </p:nvCxnSpPr>
                  <p:spPr>
                    <a:xfrm flipV="1">
                      <a:off x="14398427" y="2926450"/>
                      <a:ext cx="837190" cy="213040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7B01E340-0D4D-AC1A-0859-EF2921211053}"/>
                        </a:ext>
                      </a:extLst>
                    </p:cNvPr>
                    <p:cNvCxnSpPr>
                      <a:cxnSpLocks/>
                      <a:stCxn id="36" idx="7"/>
                      <a:endCxn id="37" idx="2"/>
                    </p:cNvCxnSpPr>
                    <p:nvPr/>
                  </p:nvCxnSpPr>
                  <p:spPr>
                    <a:xfrm flipV="1">
                      <a:off x="14398427" y="1999826"/>
                      <a:ext cx="837190" cy="305702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7F542C9E-A2C5-61E9-5F05-B8906DA58DD6}"/>
                        </a:ext>
                      </a:extLst>
                    </p:cNvPr>
                    <p:cNvCxnSpPr>
                      <a:cxnSpLocks/>
                    </p:cNvCxnSpPr>
                    <p:nvPr/>
                  </p:nvCxnSpPr>
                  <p:spPr>
                    <a:xfrm>
                      <a:off x="10965196" y="4613274"/>
                      <a:ext cx="0" cy="443581"/>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5C604A52-E922-C936-0A9C-C43C2D3A4E74}"/>
                        </a:ext>
                      </a:extLst>
                    </p:cNvPr>
                    <p:cNvCxnSpPr>
                      <a:cxnSpLocks/>
                      <a:stCxn id="32" idx="4"/>
                      <a:endCxn id="33" idx="0"/>
                    </p:cNvCxnSpPr>
                    <p:nvPr/>
                  </p:nvCxnSpPr>
                  <p:spPr>
                    <a:xfrm>
                      <a:off x="12725679" y="4194202"/>
                      <a:ext cx="0" cy="782446"/>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0DF88C6F-F513-633D-C57D-27195603F1C1}"/>
                        </a:ext>
                      </a:extLst>
                    </p:cNvPr>
                    <p:cNvCxnSpPr>
                      <a:cxnSpLocks/>
                      <a:endCxn id="40" idx="0"/>
                    </p:cNvCxnSpPr>
                    <p:nvPr/>
                  </p:nvCxnSpPr>
                  <p:spPr>
                    <a:xfrm>
                      <a:off x="15533967" y="4272744"/>
                      <a:ext cx="0" cy="458192"/>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DD7B700C-2C15-EC9A-D2EC-2C3E9CB4A678}"/>
                        </a:ext>
                      </a:extLst>
                    </p:cNvPr>
                    <p:cNvCxnSpPr>
                      <a:cxnSpLocks/>
                    </p:cNvCxnSpPr>
                    <p:nvPr/>
                  </p:nvCxnSpPr>
                  <p:spPr>
                    <a:xfrm>
                      <a:off x="15538900" y="2238506"/>
                      <a:ext cx="0" cy="458192"/>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157" name="Arrow: Right 156">
                      <a:extLst>
                        <a:ext uri="{FF2B5EF4-FFF2-40B4-BE49-F238E27FC236}">
                          <a16:creationId xmlns:a16="http://schemas.microsoft.com/office/drawing/2014/main" id="{C5A96D9B-C8A0-D94D-5301-69A2FA790778}"/>
                        </a:ext>
                      </a:extLst>
                    </p:cNvPr>
                    <p:cNvSpPr/>
                    <p:nvPr/>
                  </p:nvSpPr>
                  <p:spPr>
                    <a:xfrm>
                      <a:off x="15821812" y="2315072"/>
                      <a:ext cx="599075" cy="320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8" name="Arrow: Right 157">
                      <a:extLst>
                        <a:ext uri="{FF2B5EF4-FFF2-40B4-BE49-F238E27FC236}">
                          <a16:creationId xmlns:a16="http://schemas.microsoft.com/office/drawing/2014/main" id="{4E576855-FAB5-4EFB-A662-91873A4644F0}"/>
                        </a:ext>
                      </a:extLst>
                    </p:cNvPr>
                    <p:cNvSpPr/>
                    <p:nvPr/>
                  </p:nvSpPr>
                  <p:spPr>
                    <a:xfrm>
                      <a:off x="15797847" y="4326477"/>
                      <a:ext cx="599075" cy="320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 name="TextBox 158">
                      <a:extLst>
                        <a:ext uri="{FF2B5EF4-FFF2-40B4-BE49-F238E27FC236}">
                          <a16:creationId xmlns:a16="http://schemas.microsoft.com/office/drawing/2014/main" id="{C8837028-E6FD-2396-B51D-D72533CC67BB}"/>
                        </a:ext>
                      </a:extLst>
                    </p:cNvPr>
                    <p:cNvSpPr txBox="1"/>
                    <p:nvPr/>
                  </p:nvSpPr>
                  <p:spPr>
                    <a:xfrm>
                      <a:off x="9880009" y="1650124"/>
                      <a:ext cx="1818006" cy="409857"/>
                    </a:xfrm>
                    <a:prstGeom prst="rect">
                      <a:avLst/>
                    </a:prstGeom>
                    <a:noFill/>
                  </p:spPr>
                  <p:txBody>
                    <a:bodyPr wrap="square" rtlCol="0">
                      <a:spAutoFit/>
                    </a:bodyPr>
                    <a:lstStyle/>
                    <a:p>
                      <a:r>
                        <a:rPr lang="en-IN" dirty="0"/>
                        <a:t>Input layer</a:t>
                      </a:r>
                    </a:p>
                  </p:txBody>
                </p:sp>
                <p:sp>
                  <p:nvSpPr>
                    <p:cNvPr id="160" name="TextBox 159">
                      <a:extLst>
                        <a:ext uri="{FF2B5EF4-FFF2-40B4-BE49-F238E27FC236}">
                          <a16:creationId xmlns:a16="http://schemas.microsoft.com/office/drawing/2014/main" id="{5DE58924-45BF-39DA-3930-D2B88EA52E55}"/>
                        </a:ext>
                      </a:extLst>
                    </p:cNvPr>
                    <p:cNvSpPr txBox="1"/>
                    <p:nvPr/>
                  </p:nvSpPr>
                  <p:spPr>
                    <a:xfrm>
                      <a:off x="12294311" y="1870593"/>
                      <a:ext cx="862737" cy="646331"/>
                    </a:xfrm>
                    <a:prstGeom prst="rect">
                      <a:avLst/>
                    </a:prstGeom>
                    <a:noFill/>
                  </p:spPr>
                  <p:txBody>
                    <a:bodyPr wrap="none" rtlCol="0">
                      <a:spAutoFit/>
                    </a:bodyPr>
                    <a:lstStyle/>
                    <a:p>
                      <a:r>
                        <a:rPr lang="en-IN" dirty="0"/>
                        <a:t>Hidden</a:t>
                      </a:r>
                    </a:p>
                    <a:p>
                      <a:r>
                        <a:rPr lang="en-IN" dirty="0"/>
                        <a:t>layer</a:t>
                      </a:r>
                    </a:p>
                  </p:txBody>
                </p:sp>
                <p:sp>
                  <p:nvSpPr>
                    <p:cNvPr id="161" name="TextBox 160">
                      <a:extLst>
                        <a:ext uri="{FF2B5EF4-FFF2-40B4-BE49-F238E27FC236}">
                          <a16:creationId xmlns:a16="http://schemas.microsoft.com/office/drawing/2014/main" id="{B0D83DCF-3913-258C-0FD1-9E20EF87432C}"/>
                        </a:ext>
                      </a:extLst>
                    </p:cNvPr>
                    <p:cNvSpPr txBox="1"/>
                    <p:nvPr/>
                  </p:nvSpPr>
                  <p:spPr>
                    <a:xfrm>
                      <a:off x="13500015" y="2178502"/>
                      <a:ext cx="1541591" cy="717249"/>
                    </a:xfrm>
                    <a:prstGeom prst="rect">
                      <a:avLst/>
                    </a:prstGeom>
                    <a:noFill/>
                  </p:spPr>
                  <p:txBody>
                    <a:bodyPr wrap="square" rtlCol="0">
                      <a:spAutoFit/>
                    </a:bodyPr>
                    <a:lstStyle/>
                    <a:p>
                      <a:r>
                        <a:rPr lang="en-IN" dirty="0"/>
                        <a:t>Dropout layer</a:t>
                      </a:r>
                    </a:p>
                  </p:txBody>
                </p:sp>
              </p:grpSp>
              <p:sp>
                <p:nvSpPr>
                  <p:cNvPr id="162" name="TextBox 161">
                    <a:extLst>
                      <a:ext uri="{FF2B5EF4-FFF2-40B4-BE49-F238E27FC236}">
                        <a16:creationId xmlns:a16="http://schemas.microsoft.com/office/drawing/2014/main" id="{60AD7509-D930-1417-20CD-F44CB3E44890}"/>
                      </a:ext>
                    </a:extLst>
                  </p:cNvPr>
                  <p:cNvSpPr txBox="1"/>
                  <p:nvPr/>
                </p:nvSpPr>
                <p:spPr>
                  <a:xfrm>
                    <a:off x="14374989" y="1806001"/>
                    <a:ext cx="1921995" cy="409856"/>
                  </a:xfrm>
                  <a:prstGeom prst="rect">
                    <a:avLst/>
                  </a:prstGeom>
                  <a:noFill/>
                </p:spPr>
                <p:txBody>
                  <a:bodyPr wrap="square" rtlCol="0">
                    <a:spAutoFit/>
                  </a:bodyPr>
                  <a:lstStyle/>
                  <a:p>
                    <a:r>
                      <a:rPr lang="en-IN" dirty="0"/>
                      <a:t>Output layer</a:t>
                    </a:r>
                  </a:p>
                </p:txBody>
              </p:sp>
            </p:grpSp>
            <p:sp>
              <p:nvSpPr>
                <p:cNvPr id="165" name="Arrow: Right 164">
                  <a:extLst>
                    <a:ext uri="{FF2B5EF4-FFF2-40B4-BE49-F238E27FC236}">
                      <a16:creationId xmlns:a16="http://schemas.microsoft.com/office/drawing/2014/main" id="{729530BE-2124-5504-054D-99044082551B}"/>
                    </a:ext>
                  </a:extLst>
                </p:cNvPr>
                <p:cNvSpPr/>
                <p:nvPr/>
              </p:nvSpPr>
              <p:spPr>
                <a:xfrm>
                  <a:off x="3178259" y="4442721"/>
                  <a:ext cx="599075" cy="3200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66" name="Arrow: Right 165">
                  <a:extLst>
                    <a:ext uri="{FF2B5EF4-FFF2-40B4-BE49-F238E27FC236}">
                      <a16:creationId xmlns:a16="http://schemas.microsoft.com/office/drawing/2014/main" id="{304C8F3A-33E0-BB77-1A2E-54566D86628B}"/>
                    </a:ext>
                  </a:extLst>
                </p:cNvPr>
                <p:cNvSpPr/>
                <p:nvPr/>
              </p:nvSpPr>
              <p:spPr>
                <a:xfrm>
                  <a:off x="6524588" y="4408512"/>
                  <a:ext cx="599075" cy="3200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7" name="Arrow: Right 166">
                  <a:extLst>
                    <a:ext uri="{FF2B5EF4-FFF2-40B4-BE49-F238E27FC236}">
                      <a16:creationId xmlns:a16="http://schemas.microsoft.com/office/drawing/2014/main" id="{888C8725-5424-C861-4F9F-8A6E83D0AFFF}"/>
                    </a:ext>
                  </a:extLst>
                </p:cNvPr>
                <p:cNvSpPr/>
                <p:nvPr/>
              </p:nvSpPr>
              <p:spPr>
                <a:xfrm>
                  <a:off x="9438574" y="4432209"/>
                  <a:ext cx="599075" cy="32008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grpSp>
            <p:nvGrpSpPr>
              <p:cNvPr id="177" name="Group 176">
                <a:extLst>
                  <a:ext uri="{FF2B5EF4-FFF2-40B4-BE49-F238E27FC236}">
                    <a16:creationId xmlns:a16="http://schemas.microsoft.com/office/drawing/2014/main" id="{94BFE8C5-B4E0-8D37-8E46-A77783AAFA92}"/>
                  </a:ext>
                </a:extLst>
              </p:cNvPr>
              <p:cNvGrpSpPr/>
              <p:nvPr/>
            </p:nvGrpSpPr>
            <p:grpSpPr>
              <a:xfrm>
                <a:off x="1767282" y="3214155"/>
                <a:ext cx="1714520" cy="1841709"/>
                <a:chOff x="1798321" y="3654472"/>
                <a:chExt cx="1714520" cy="1841709"/>
              </a:xfrm>
            </p:grpSpPr>
            <p:sp>
              <p:nvSpPr>
                <p:cNvPr id="171" name="Rectangle 170">
                  <a:extLst>
                    <a:ext uri="{FF2B5EF4-FFF2-40B4-BE49-F238E27FC236}">
                      <a16:creationId xmlns:a16="http://schemas.microsoft.com/office/drawing/2014/main" id="{B99A83B1-DB11-500B-3B1D-8827CE7CCE16}"/>
                    </a:ext>
                  </a:extLst>
                </p:cNvPr>
                <p:cNvSpPr/>
                <p:nvPr/>
              </p:nvSpPr>
              <p:spPr>
                <a:xfrm>
                  <a:off x="1798321" y="3654472"/>
                  <a:ext cx="952520" cy="1079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2" name="Rectangle 171">
                  <a:extLst>
                    <a:ext uri="{FF2B5EF4-FFF2-40B4-BE49-F238E27FC236}">
                      <a16:creationId xmlns:a16="http://schemas.microsoft.com/office/drawing/2014/main" id="{41EFB3A3-0AFC-F990-861F-167EDBF7EA44}"/>
                    </a:ext>
                  </a:extLst>
                </p:cNvPr>
                <p:cNvSpPr/>
                <p:nvPr/>
              </p:nvSpPr>
              <p:spPr>
                <a:xfrm>
                  <a:off x="1950721" y="3806872"/>
                  <a:ext cx="952520" cy="1079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3" name="Rectangle 172">
                  <a:extLst>
                    <a:ext uri="{FF2B5EF4-FFF2-40B4-BE49-F238E27FC236}">
                      <a16:creationId xmlns:a16="http://schemas.microsoft.com/office/drawing/2014/main" id="{F24817DF-ECE7-F766-8079-BFFE62F497F3}"/>
                    </a:ext>
                  </a:extLst>
                </p:cNvPr>
                <p:cNvSpPr/>
                <p:nvPr/>
              </p:nvSpPr>
              <p:spPr>
                <a:xfrm>
                  <a:off x="2103121" y="3959272"/>
                  <a:ext cx="952520" cy="1079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Rectangle 173">
                  <a:extLst>
                    <a:ext uri="{FF2B5EF4-FFF2-40B4-BE49-F238E27FC236}">
                      <a16:creationId xmlns:a16="http://schemas.microsoft.com/office/drawing/2014/main" id="{B7B0236F-0156-BF4D-AC3A-9E2A9211836A}"/>
                    </a:ext>
                  </a:extLst>
                </p:cNvPr>
                <p:cNvSpPr/>
                <p:nvPr/>
              </p:nvSpPr>
              <p:spPr>
                <a:xfrm>
                  <a:off x="2255521" y="4111672"/>
                  <a:ext cx="952520" cy="1079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5" name="Rectangle 174">
                  <a:extLst>
                    <a:ext uri="{FF2B5EF4-FFF2-40B4-BE49-F238E27FC236}">
                      <a16:creationId xmlns:a16="http://schemas.microsoft.com/office/drawing/2014/main" id="{8ABCF370-B4FF-13C6-6A93-8ECFA8DB0C61}"/>
                    </a:ext>
                  </a:extLst>
                </p:cNvPr>
                <p:cNvSpPr/>
                <p:nvPr/>
              </p:nvSpPr>
              <p:spPr>
                <a:xfrm>
                  <a:off x="2407921" y="4264072"/>
                  <a:ext cx="952520" cy="1079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6" name="Rectangle 175">
                  <a:extLst>
                    <a:ext uri="{FF2B5EF4-FFF2-40B4-BE49-F238E27FC236}">
                      <a16:creationId xmlns:a16="http://schemas.microsoft.com/office/drawing/2014/main" id="{BE51BDA4-4B93-0491-E6B9-00F62A6E01B6}"/>
                    </a:ext>
                  </a:extLst>
                </p:cNvPr>
                <p:cNvSpPr/>
                <p:nvPr/>
              </p:nvSpPr>
              <p:spPr>
                <a:xfrm>
                  <a:off x="2560321" y="4416472"/>
                  <a:ext cx="952520" cy="1079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9" name="Arrow: Right 178">
                <a:extLst>
                  <a:ext uri="{FF2B5EF4-FFF2-40B4-BE49-F238E27FC236}">
                    <a16:creationId xmlns:a16="http://schemas.microsoft.com/office/drawing/2014/main" id="{4AC66990-3213-3A1C-7F3B-6D88BA3A6EF2}"/>
                  </a:ext>
                </a:extLst>
              </p:cNvPr>
              <p:cNvSpPr/>
              <p:nvPr/>
            </p:nvSpPr>
            <p:spPr>
              <a:xfrm>
                <a:off x="3890847" y="4270745"/>
                <a:ext cx="448697" cy="28843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grpSp>
        <p:sp>
          <p:nvSpPr>
            <p:cNvPr id="181" name="TextBox 180">
              <a:extLst>
                <a:ext uri="{FF2B5EF4-FFF2-40B4-BE49-F238E27FC236}">
                  <a16:creationId xmlns:a16="http://schemas.microsoft.com/office/drawing/2014/main" id="{FCF35FF6-B2B7-4FAB-197E-CF1ED1E36EFD}"/>
                </a:ext>
              </a:extLst>
            </p:cNvPr>
            <p:cNvSpPr txBox="1"/>
            <p:nvPr/>
          </p:nvSpPr>
          <p:spPr>
            <a:xfrm>
              <a:off x="1949552" y="5204091"/>
              <a:ext cx="1845299" cy="369332"/>
            </a:xfrm>
            <a:prstGeom prst="rect">
              <a:avLst/>
            </a:prstGeom>
            <a:noFill/>
          </p:spPr>
          <p:txBody>
            <a:bodyPr wrap="square" rtlCol="0">
              <a:spAutoFit/>
            </a:bodyPr>
            <a:lstStyle/>
            <a:p>
              <a:r>
                <a:rPr lang="en-IN" dirty="0"/>
                <a:t>Convolution+Relu</a:t>
              </a:r>
            </a:p>
          </p:txBody>
        </p:sp>
        <p:sp>
          <p:nvSpPr>
            <p:cNvPr id="182" name="TextBox 181">
              <a:extLst>
                <a:ext uri="{FF2B5EF4-FFF2-40B4-BE49-F238E27FC236}">
                  <a16:creationId xmlns:a16="http://schemas.microsoft.com/office/drawing/2014/main" id="{457C0B8C-3332-5FA5-23A5-36DB8EFF9417}"/>
                </a:ext>
              </a:extLst>
            </p:cNvPr>
            <p:cNvSpPr txBox="1"/>
            <p:nvPr/>
          </p:nvSpPr>
          <p:spPr>
            <a:xfrm>
              <a:off x="4805680" y="5208264"/>
              <a:ext cx="1129496" cy="369332"/>
            </a:xfrm>
            <a:prstGeom prst="rect">
              <a:avLst/>
            </a:prstGeom>
            <a:noFill/>
          </p:spPr>
          <p:txBody>
            <a:bodyPr wrap="square" rtlCol="0">
              <a:spAutoFit/>
            </a:bodyPr>
            <a:lstStyle/>
            <a:p>
              <a:r>
                <a:rPr lang="en-IN" dirty="0"/>
                <a:t>Pooling</a:t>
              </a:r>
            </a:p>
          </p:txBody>
        </p:sp>
        <p:sp>
          <p:nvSpPr>
            <p:cNvPr id="183" name="TextBox 182">
              <a:extLst>
                <a:ext uri="{FF2B5EF4-FFF2-40B4-BE49-F238E27FC236}">
                  <a16:creationId xmlns:a16="http://schemas.microsoft.com/office/drawing/2014/main" id="{ED271FB0-D567-E35B-F13F-97D8D6049363}"/>
                </a:ext>
              </a:extLst>
            </p:cNvPr>
            <p:cNvSpPr txBox="1"/>
            <p:nvPr/>
          </p:nvSpPr>
          <p:spPr>
            <a:xfrm>
              <a:off x="7121260" y="5259096"/>
              <a:ext cx="1845298" cy="369332"/>
            </a:xfrm>
            <a:prstGeom prst="rect">
              <a:avLst/>
            </a:prstGeom>
            <a:noFill/>
          </p:spPr>
          <p:txBody>
            <a:bodyPr wrap="square" rtlCol="0">
              <a:spAutoFit/>
            </a:bodyPr>
            <a:lstStyle/>
            <a:p>
              <a:r>
                <a:rPr lang="en-IN"/>
                <a:t>Convolution+Relu</a:t>
              </a:r>
              <a:endParaRPr lang="en-IN" dirty="0"/>
            </a:p>
          </p:txBody>
        </p:sp>
        <p:sp>
          <p:nvSpPr>
            <p:cNvPr id="184" name="TextBox 183">
              <a:extLst>
                <a:ext uri="{FF2B5EF4-FFF2-40B4-BE49-F238E27FC236}">
                  <a16:creationId xmlns:a16="http://schemas.microsoft.com/office/drawing/2014/main" id="{20382908-116E-981C-DAD2-CBD2BF0FFA96}"/>
                </a:ext>
              </a:extLst>
            </p:cNvPr>
            <p:cNvSpPr txBox="1"/>
            <p:nvPr/>
          </p:nvSpPr>
          <p:spPr>
            <a:xfrm>
              <a:off x="9932077" y="5259096"/>
              <a:ext cx="935575" cy="369332"/>
            </a:xfrm>
            <a:prstGeom prst="rect">
              <a:avLst/>
            </a:prstGeom>
            <a:noFill/>
          </p:spPr>
          <p:txBody>
            <a:bodyPr wrap="square" rtlCol="0">
              <a:spAutoFit/>
            </a:bodyPr>
            <a:lstStyle/>
            <a:p>
              <a:r>
                <a:rPr lang="en-IN" dirty="0"/>
                <a:t>Pooling</a:t>
              </a:r>
            </a:p>
          </p:txBody>
        </p:sp>
      </p:grpSp>
      <p:sp>
        <p:nvSpPr>
          <p:cNvPr id="186" name="TextBox 185">
            <a:extLst>
              <a:ext uri="{FF2B5EF4-FFF2-40B4-BE49-F238E27FC236}">
                <a16:creationId xmlns:a16="http://schemas.microsoft.com/office/drawing/2014/main" id="{4C420260-761F-77CD-A5C2-9D4380D19960}"/>
              </a:ext>
            </a:extLst>
          </p:cNvPr>
          <p:cNvSpPr txBox="1"/>
          <p:nvPr/>
        </p:nvSpPr>
        <p:spPr>
          <a:xfrm>
            <a:off x="401782" y="5580488"/>
            <a:ext cx="17484436" cy="3970318"/>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     The Convolutional Neural Network (CNN) architecture consists of several key layers. Beginning with the input layer, where raw pixel values of an image are fed into the network, the data flows through convolutional layers, each labeled uniquely, employing grids to represent convolutional filters. Rectangles labeled "ReLU" follow these convolutional layers, denoting the application of the ReLU activation function. Subsequent pooling layers, named "Max Pooling" or "Average Pooling," work to reduce spatial dimensions. The flattened layer condenses the data into a one-dimensional vector, leading to fully connected layers labeled "Dense." The output layer, marked as "Output," produces raw scores, with a "</a:t>
            </a:r>
            <a:r>
              <a:rPr lang="en-US" sz="2800" dirty="0" err="1">
                <a:latin typeface="Times New Roman" panose="02020603050405020304" pitchFamily="18" charset="0"/>
                <a:cs typeface="Times New Roman" panose="02020603050405020304" pitchFamily="18" charset="0"/>
              </a:rPr>
              <a:t>Softmax</a:t>
            </a:r>
            <a:r>
              <a:rPr lang="en-US" sz="2800" dirty="0">
                <a:latin typeface="Times New Roman" panose="02020603050405020304" pitchFamily="18" charset="0"/>
                <a:cs typeface="Times New Roman" panose="02020603050405020304" pitchFamily="18" charset="0"/>
              </a:rPr>
              <a:t>" step connecting to indicate the application of the </a:t>
            </a:r>
            <a:r>
              <a:rPr lang="en-US" sz="2800" dirty="0" err="1">
                <a:latin typeface="Times New Roman" panose="02020603050405020304" pitchFamily="18" charset="0"/>
                <a:cs typeface="Times New Roman" panose="02020603050405020304" pitchFamily="18" charset="0"/>
              </a:rPr>
              <a:t>softmax</a:t>
            </a:r>
            <a:r>
              <a:rPr lang="en-US" sz="2800" dirty="0">
                <a:latin typeface="Times New Roman" panose="02020603050405020304" pitchFamily="18" charset="0"/>
                <a:cs typeface="Times New Roman" panose="02020603050405020304" pitchFamily="18" charset="0"/>
              </a:rPr>
              <a:t> activation function for classification tasks. Connecting arrows illustrate the flow of information through the network. The actual structure may vary based on specific CNN models and tasks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21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438913-2BDA-4D48-AEB4-097D2AC19A74}" type="datetime4">
              <a:rPr lang="en-US" smtClean="0"/>
              <a:t>April 18, 2024</a:t>
            </a:fld>
            <a:endParaRPr lang="en-US"/>
          </a:p>
        </p:txBody>
      </p:sp>
      <p:sp>
        <p:nvSpPr>
          <p:cNvPr id="3" name="Footer Placeholder 2"/>
          <p:cNvSpPr>
            <a:spLocks noGrp="1"/>
          </p:cNvSpPr>
          <p:nvPr>
            <p:ph type="ftr" sz="quarter" idx="11"/>
          </p:nvPr>
        </p:nvSpPr>
        <p:spPr>
          <a:xfrm>
            <a:off x="5529277" y="9689678"/>
            <a:ext cx="7533579"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
        <p:nvSpPr>
          <p:cNvPr id="5" name="Rectangle 4"/>
          <p:cNvSpPr/>
          <p:nvPr/>
        </p:nvSpPr>
        <p:spPr>
          <a:xfrm>
            <a:off x="636571" y="568119"/>
            <a:ext cx="17014857"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p>
        </p:txBody>
      </p:sp>
      <p:sp>
        <p:nvSpPr>
          <p:cNvPr id="8" name="TextBox 7"/>
          <p:cNvSpPr txBox="1"/>
          <p:nvPr/>
        </p:nvSpPr>
        <p:spPr>
          <a:xfrm>
            <a:off x="4703381" y="1489795"/>
            <a:ext cx="12528331" cy="4893647"/>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data flow in the garbage classification project begins with the collection of original garbage images from diverse sources, denoted as "Data Sources.“</a:t>
            </a:r>
          </a:p>
          <a:p>
            <a:pPr marL="342900" indent="-342900" algn="just">
              <a:buFont typeface="Arial" panose="020B0604020202020204" pitchFamily="34" charset="0"/>
              <a:buChar char="•"/>
            </a:pPr>
            <a:r>
              <a:rPr lang="en-US" sz="2400" dirty="0"/>
              <a:t> These images undergo a systematic organization process labeled as "Data Collection." Subsequently, the data is augmented for training purposes through the "Data Augmentation" process. The augmented dataset, known as "Training Data," serves as the input for the Convolutional Neural Network (CNN) architecture designed for garbage classification, represented as "CNN.“</a:t>
            </a:r>
          </a:p>
          <a:p>
            <a:pPr marL="342900" indent="-342900" algn="just">
              <a:buFont typeface="Arial" panose="020B0604020202020204" pitchFamily="34" charset="0"/>
              <a:buChar char="•"/>
            </a:pPr>
            <a:r>
              <a:rPr lang="en-US" sz="2400" dirty="0"/>
              <a:t> The model undergoes training through the "Training Process," resulting in a "Trained Model." The model's performance is evaluated using a separate set of data termed "Testing Data." The "Inference Process" utilizes the trained model to make predictions, and the output, representing the predicted classes, is stored in the final data store labeled "Predictions." This comprehensive flow encapsulates the journey from data collection to model training and ultimately the generation of predictions.</a:t>
            </a:r>
            <a:endParaRPr lang="en-IN" sz="2400" dirty="0"/>
          </a:p>
        </p:txBody>
      </p:sp>
      <p:grpSp>
        <p:nvGrpSpPr>
          <p:cNvPr id="34" name="Group 33">
            <a:extLst>
              <a:ext uri="{FF2B5EF4-FFF2-40B4-BE49-F238E27FC236}">
                <a16:creationId xmlns:a16="http://schemas.microsoft.com/office/drawing/2014/main" id="{891C5021-463F-36AD-1057-48CD3CB7B524}"/>
              </a:ext>
            </a:extLst>
          </p:cNvPr>
          <p:cNvGrpSpPr/>
          <p:nvPr/>
        </p:nvGrpSpPr>
        <p:grpSpPr>
          <a:xfrm>
            <a:off x="636570" y="1267380"/>
            <a:ext cx="10948455" cy="7752239"/>
            <a:chOff x="1849821" y="1410468"/>
            <a:chExt cx="11122570" cy="7752239"/>
          </a:xfrm>
        </p:grpSpPr>
        <p:sp>
          <p:nvSpPr>
            <p:cNvPr id="9" name="Rectangle 8">
              <a:extLst>
                <a:ext uri="{FF2B5EF4-FFF2-40B4-BE49-F238E27FC236}">
                  <a16:creationId xmlns:a16="http://schemas.microsoft.com/office/drawing/2014/main" id="{57FFBF08-C9C1-9B61-BC48-67841D7E6EBC}"/>
                </a:ext>
              </a:extLst>
            </p:cNvPr>
            <p:cNvSpPr/>
            <p:nvPr/>
          </p:nvSpPr>
          <p:spPr>
            <a:xfrm>
              <a:off x="1849821" y="1410468"/>
              <a:ext cx="3941380"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Data collection</a:t>
              </a:r>
            </a:p>
          </p:txBody>
        </p:sp>
        <p:sp>
          <p:nvSpPr>
            <p:cNvPr id="10" name="Rectangle 9">
              <a:extLst>
                <a:ext uri="{FF2B5EF4-FFF2-40B4-BE49-F238E27FC236}">
                  <a16:creationId xmlns:a16="http://schemas.microsoft.com/office/drawing/2014/main" id="{E9585E62-E8C3-763A-4412-2BE399EA6B89}"/>
                </a:ext>
              </a:extLst>
            </p:cNvPr>
            <p:cNvSpPr/>
            <p:nvPr/>
          </p:nvSpPr>
          <p:spPr>
            <a:xfrm>
              <a:off x="1849821" y="6818824"/>
              <a:ext cx="3941380"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Training Process</a:t>
              </a:r>
            </a:p>
          </p:txBody>
        </p:sp>
        <p:sp>
          <p:nvSpPr>
            <p:cNvPr id="11" name="Rectangle 10">
              <a:extLst>
                <a:ext uri="{FF2B5EF4-FFF2-40B4-BE49-F238E27FC236}">
                  <a16:creationId xmlns:a16="http://schemas.microsoft.com/office/drawing/2014/main" id="{A8D54030-B909-A7EE-2059-3F92802C44D1}"/>
                </a:ext>
              </a:extLst>
            </p:cNvPr>
            <p:cNvSpPr/>
            <p:nvPr/>
          </p:nvSpPr>
          <p:spPr>
            <a:xfrm>
              <a:off x="1849821" y="2764127"/>
              <a:ext cx="3941380"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Data preprocessing</a:t>
              </a:r>
            </a:p>
          </p:txBody>
        </p:sp>
        <p:sp>
          <p:nvSpPr>
            <p:cNvPr id="12" name="Rectangle 11">
              <a:extLst>
                <a:ext uri="{FF2B5EF4-FFF2-40B4-BE49-F238E27FC236}">
                  <a16:creationId xmlns:a16="http://schemas.microsoft.com/office/drawing/2014/main" id="{2E9332BA-3437-A209-32FE-C5642B1D7231}"/>
                </a:ext>
              </a:extLst>
            </p:cNvPr>
            <p:cNvSpPr/>
            <p:nvPr/>
          </p:nvSpPr>
          <p:spPr>
            <a:xfrm>
              <a:off x="1849821" y="4114646"/>
              <a:ext cx="3941380"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Data Augmentation</a:t>
              </a:r>
            </a:p>
          </p:txBody>
        </p:sp>
        <p:sp>
          <p:nvSpPr>
            <p:cNvPr id="13" name="Rectangle 12">
              <a:extLst>
                <a:ext uri="{FF2B5EF4-FFF2-40B4-BE49-F238E27FC236}">
                  <a16:creationId xmlns:a16="http://schemas.microsoft.com/office/drawing/2014/main" id="{00EE1618-5189-B03E-DCEE-2B2CBC6509DF}"/>
                </a:ext>
              </a:extLst>
            </p:cNvPr>
            <p:cNvSpPr/>
            <p:nvPr/>
          </p:nvSpPr>
          <p:spPr>
            <a:xfrm>
              <a:off x="1849821" y="5466735"/>
              <a:ext cx="3941380"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Training Data</a:t>
              </a:r>
            </a:p>
          </p:txBody>
        </p:sp>
        <p:sp>
          <p:nvSpPr>
            <p:cNvPr id="14" name="Arrow: Down 13">
              <a:extLst>
                <a:ext uri="{FF2B5EF4-FFF2-40B4-BE49-F238E27FC236}">
                  <a16:creationId xmlns:a16="http://schemas.microsoft.com/office/drawing/2014/main" id="{710AF616-A940-6549-8B12-F7D4ED5B205A}"/>
                </a:ext>
              </a:extLst>
            </p:cNvPr>
            <p:cNvSpPr/>
            <p:nvPr/>
          </p:nvSpPr>
          <p:spPr>
            <a:xfrm>
              <a:off x="3626069" y="2465512"/>
              <a:ext cx="325821" cy="29704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4D9DCF61-B023-DECE-8FD6-001FCA1D5DC9}"/>
                </a:ext>
              </a:extLst>
            </p:cNvPr>
            <p:cNvSpPr/>
            <p:nvPr/>
          </p:nvSpPr>
          <p:spPr>
            <a:xfrm>
              <a:off x="3615558" y="3815843"/>
              <a:ext cx="325821" cy="29704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53D84F2F-219A-47F3-2A0F-982D6D8A731D}"/>
                </a:ext>
              </a:extLst>
            </p:cNvPr>
            <p:cNvSpPr/>
            <p:nvPr/>
          </p:nvSpPr>
          <p:spPr>
            <a:xfrm>
              <a:off x="3615557" y="5180561"/>
              <a:ext cx="325821" cy="29704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686BEC47-EB98-27E1-9806-8BCFD9FB3494}"/>
                </a:ext>
              </a:extLst>
            </p:cNvPr>
            <p:cNvSpPr/>
            <p:nvPr/>
          </p:nvSpPr>
          <p:spPr>
            <a:xfrm>
              <a:off x="3615556" y="6520209"/>
              <a:ext cx="325821" cy="29704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3073C638-3036-2D70-65D3-935B73574BB3}"/>
                </a:ext>
              </a:extLst>
            </p:cNvPr>
            <p:cNvSpPr/>
            <p:nvPr/>
          </p:nvSpPr>
          <p:spPr>
            <a:xfrm>
              <a:off x="1849821" y="8170913"/>
              <a:ext cx="3941380"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Testing Data</a:t>
              </a:r>
            </a:p>
          </p:txBody>
        </p:sp>
        <p:sp>
          <p:nvSpPr>
            <p:cNvPr id="19" name="Arrow: Down 18">
              <a:extLst>
                <a:ext uri="{FF2B5EF4-FFF2-40B4-BE49-F238E27FC236}">
                  <a16:creationId xmlns:a16="http://schemas.microsoft.com/office/drawing/2014/main" id="{596D187B-399B-4768-542E-79731B6DBC66}"/>
                </a:ext>
              </a:extLst>
            </p:cNvPr>
            <p:cNvSpPr/>
            <p:nvPr/>
          </p:nvSpPr>
          <p:spPr>
            <a:xfrm>
              <a:off x="3626069" y="7878415"/>
              <a:ext cx="325821" cy="297045"/>
            </a:xfrm>
            <a:prstGeom prst="downArrow">
              <a:avLst>
                <a:gd name="adj1" fmla="val 50000"/>
                <a:gd name="adj2" fmla="val 5353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F455239-A897-BBF1-9384-E1EE394067AA}"/>
                </a:ext>
              </a:extLst>
            </p:cNvPr>
            <p:cNvSpPr txBox="1"/>
            <p:nvPr/>
          </p:nvSpPr>
          <p:spPr>
            <a:xfrm>
              <a:off x="5465381" y="6438622"/>
              <a:ext cx="1250731" cy="400110"/>
            </a:xfrm>
            <a:prstGeom prst="rect">
              <a:avLst/>
            </a:prstGeom>
            <a:noFill/>
          </p:spPr>
          <p:txBody>
            <a:bodyPr wrap="square" rtlCol="0">
              <a:spAutoFit/>
            </a:bodyPr>
            <a:lstStyle/>
            <a:p>
              <a:r>
                <a:rPr lang="en-IN" sz="2000" b="1" dirty="0"/>
                <a:t>CNN</a:t>
              </a:r>
            </a:p>
          </p:txBody>
        </p:sp>
        <p:sp>
          <p:nvSpPr>
            <p:cNvPr id="21" name="Arrow: Right 20">
              <a:extLst>
                <a:ext uri="{FF2B5EF4-FFF2-40B4-BE49-F238E27FC236}">
                  <a16:creationId xmlns:a16="http://schemas.microsoft.com/office/drawing/2014/main" id="{34C16F0F-CB32-B8A5-B090-79E96FF5637F}"/>
                </a:ext>
              </a:extLst>
            </p:cNvPr>
            <p:cNvSpPr/>
            <p:nvPr/>
          </p:nvSpPr>
          <p:spPr>
            <a:xfrm>
              <a:off x="5917324" y="6999890"/>
              <a:ext cx="451945" cy="4001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n>
                  <a:solidFill>
                    <a:schemeClr val="tx1"/>
                  </a:solidFill>
                  <a:prstDash val="sysDash"/>
                </a:ln>
              </a:endParaRPr>
            </a:p>
          </p:txBody>
        </p:sp>
        <p:sp>
          <p:nvSpPr>
            <p:cNvPr id="22" name="Rectangle 21">
              <a:extLst>
                <a:ext uri="{FF2B5EF4-FFF2-40B4-BE49-F238E27FC236}">
                  <a16:creationId xmlns:a16="http://schemas.microsoft.com/office/drawing/2014/main" id="{129103F5-3099-A7D0-FF14-C4098E1AEC60}"/>
                </a:ext>
              </a:extLst>
            </p:cNvPr>
            <p:cNvSpPr/>
            <p:nvPr/>
          </p:nvSpPr>
          <p:spPr>
            <a:xfrm>
              <a:off x="6406056" y="6886621"/>
              <a:ext cx="2874578"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Trained model</a:t>
              </a:r>
            </a:p>
          </p:txBody>
        </p:sp>
        <p:sp>
          <p:nvSpPr>
            <p:cNvPr id="23" name="Rectangle 22">
              <a:extLst>
                <a:ext uri="{FF2B5EF4-FFF2-40B4-BE49-F238E27FC236}">
                  <a16:creationId xmlns:a16="http://schemas.microsoft.com/office/drawing/2014/main" id="{24A79304-62F3-097F-0F64-19FE0974E53B}"/>
                </a:ext>
              </a:extLst>
            </p:cNvPr>
            <p:cNvSpPr/>
            <p:nvPr/>
          </p:nvSpPr>
          <p:spPr>
            <a:xfrm>
              <a:off x="6406056" y="8170913"/>
              <a:ext cx="2874578"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Testing Data</a:t>
              </a:r>
            </a:p>
          </p:txBody>
        </p:sp>
        <p:sp>
          <p:nvSpPr>
            <p:cNvPr id="24" name="Arrow: Down 23">
              <a:extLst>
                <a:ext uri="{FF2B5EF4-FFF2-40B4-BE49-F238E27FC236}">
                  <a16:creationId xmlns:a16="http://schemas.microsoft.com/office/drawing/2014/main" id="{CCFC8ED6-06EE-3A12-BBD7-BE99FE2C068B}"/>
                </a:ext>
              </a:extLst>
            </p:cNvPr>
            <p:cNvSpPr/>
            <p:nvPr/>
          </p:nvSpPr>
          <p:spPr>
            <a:xfrm rot="10800000">
              <a:off x="7680435" y="7855913"/>
              <a:ext cx="325821" cy="297045"/>
            </a:xfrm>
            <a:prstGeom prst="downArrow">
              <a:avLst>
                <a:gd name="adj1" fmla="val 50000"/>
                <a:gd name="adj2" fmla="val 5353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9" name="Straight Arrow Connector 28">
              <a:extLst>
                <a:ext uri="{FF2B5EF4-FFF2-40B4-BE49-F238E27FC236}">
                  <a16:creationId xmlns:a16="http://schemas.microsoft.com/office/drawing/2014/main" id="{6595906C-DBAC-7DBD-D205-815EB4F7BAF0}"/>
                </a:ext>
              </a:extLst>
            </p:cNvPr>
            <p:cNvCxnSpPr>
              <a:stCxn id="22" idx="3"/>
            </p:cNvCxnSpPr>
            <p:nvPr/>
          </p:nvCxnSpPr>
          <p:spPr>
            <a:xfrm>
              <a:off x="9280634" y="7382518"/>
              <a:ext cx="830318" cy="17482"/>
            </a:xfrm>
            <a:prstGeom prst="straightConnector1">
              <a:avLst/>
            </a:prstGeom>
            <a:ln w="57150">
              <a:prstDash val="sysDash"/>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2C8B283D-FAF8-CAB9-C5F6-535F97A78096}"/>
                </a:ext>
              </a:extLst>
            </p:cNvPr>
            <p:cNvSpPr/>
            <p:nvPr/>
          </p:nvSpPr>
          <p:spPr>
            <a:xfrm>
              <a:off x="10097813" y="6895362"/>
              <a:ext cx="2874578"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Inference Process</a:t>
              </a:r>
            </a:p>
          </p:txBody>
        </p:sp>
        <p:sp>
          <p:nvSpPr>
            <p:cNvPr id="31" name="Rectangle 30">
              <a:extLst>
                <a:ext uri="{FF2B5EF4-FFF2-40B4-BE49-F238E27FC236}">
                  <a16:creationId xmlns:a16="http://schemas.microsoft.com/office/drawing/2014/main" id="{ED607DED-1963-B511-6217-80E2B7B6B590}"/>
                </a:ext>
              </a:extLst>
            </p:cNvPr>
            <p:cNvSpPr/>
            <p:nvPr/>
          </p:nvSpPr>
          <p:spPr>
            <a:xfrm>
              <a:off x="10097813" y="8152959"/>
              <a:ext cx="2874578" cy="991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ln>
                    <a:solidFill>
                      <a:schemeClr val="tx1"/>
                    </a:solidFill>
                  </a:ln>
                  <a:solidFill>
                    <a:schemeClr val="tx1"/>
                  </a:solidFill>
                </a:rPr>
                <a:t>Predictions</a:t>
              </a:r>
            </a:p>
          </p:txBody>
        </p:sp>
        <p:sp>
          <p:nvSpPr>
            <p:cNvPr id="33" name="Arrow: Down 32">
              <a:extLst>
                <a:ext uri="{FF2B5EF4-FFF2-40B4-BE49-F238E27FC236}">
                  <a16:creationId xmlns:a16="http://schemas.microsoft.com/office/drawing/2014/main" id="{5B7A0A48-8E0A-90D1-2F4E-ED6448E4C614}"/>
                </a:ext>
              </a:extLst>
            </p:cNvPr>
            <p:cNvSpPr/>
            <p:nvPr/>
          </p:nvSpPr>
          <p:spPr>
            <a:xfrm>
              <a:off x="11372189" y="7887156"/>
              <a:ext cx="325821" cy="297045"/>
            </a:xfrm>
            <a:prstGeom prst="downArrow">
              <a:avLst>
                <a:gd name="adj1" fmla="val 50000"/>
                <a:gd name="adj2" fmla="val 5353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221854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13C04-57AB-4D00-AAB5-8C1A24202278}" type="datetime4">
              <a:rPr lang="en-US" smtClean="0"/>
              <a:t>April 18, 2024</a:t>
            </a:fld>
            <a:endParaRPr lang="en-US"/>
          </a:p>
        </p:txBody>
      </p:sp>
      <p:sp>
        <p:nvSpPr>
          <p:cNvPr id="3" name="Footer Placeholder 2"/>
          <p:cNvSpPr>
            <a:spLocks noGrp="1"/>
          </p:cNvSpPr>
          <p:nvPr>
            <p:ph type="ftr" sz="quarter" idx="11"/>
          </p:nvPr>
        </p:nvSpPr>
        <p:spPr>
          <a:xfrm>
            <a:off x="5529277" y="9689678"/>
            <a:ext cx="7598893" cy="490422"/>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
        <p:nvSpPr>
          <p:cNvPr id="5" name="Rectangle 4"/>
          <p:cNvSpPr/>
          <p:nvPr/>
        </p:nvSpPr>
        <p:spPr>
          <a:xfrm>
            <a:off x="5881254" y="422406"/>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p>
        </p:txBody>
      </p:sp>
      <p:pic>
        <p:nvPicPr>
          <p:cNvPr id="9" name="Picture 8">
            <a:extLst>
              <a:ext uri="{FF2B5EF4-FFF2-40B4-BE49-F238E27FC236}">
                <a16:creationId xmlns:a16="http://schemas.microsoft.com/office/drawing/2014/main" id="{A35629AC-AF79-3C52-C6F9-54FE051F48CE}"/>
              </a:ext>
            </a:extLst>
          </p:cNvPr>
          <p:cNvPicPr>
            <a:picLocks noChangeAspect="1"/>
          </p:cNvPicPr>
          <p:nvPr/>
        </p:nvPicPr>
        <p:blipFill>
          <a:blip r:embed="rId2"/>
          <a:stretch>
            <a:fillRect/>
          </a:stretch>
        </p:blipFill>
        <p:spPr>
          <a:xfrm>
            <a:off x="1611038" y="2953735"/>
            <a:ext cx="7717685" cy="3769929"/>
          </a:xfrm>
          <a:prstGeom prst="rect">
            <a:avLst/>
          </a:prstGeom>
        </p:spPr>
      </p:pic>
      <p:sp>
        <p:nvSpPr>
          <p:cNvPr id="11" name="TextBox 10">
            <a:extLst>
              <a:ext uri="{FF2B5EF4-FFF2-40B4-BE49-F238E27FC236}">
                <a16:creationId xmlns:a16="http://schemas.microsoft.com/office/drawing/2014/main" id="{5708075C-D700-DDE4-3C44-57226D9D555A}"/>
              </a:ext>
            </a:extLst>
          </p:cNvPr>
          <p:cNvSpPr txBox="1"/>
          <p:nvPr/>
        </p:nvSpPr>
        <p:spPr>
          <a:xfrm>
            <a:off x="10201039" y="1865679"/>
            <a:ext cx="7147035" cy="6555641"/>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This use case diagram outlines the interactions between actors and the system, depicting the main functionalities and relationships in the garbage classification process. The relationships between use cases help to understand the flow and dependencies in the system</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Upload Image -&gt; Classify Garbage:</a:t>
            </a:r>
          </a:p>
          <a:p>
            <a:pPr algn="just"/>
            <a:r>
              <a:rPr lang="en-US" sz="2800" dirty="0">
                <a:latin typeface="Times New Roman" panose="02020603050405020304" pitchFamily="18" charset="0"/>
                <a:cs typeface="Times New Roman" panose="02020603050405020304" pitchFamily="18" charset="0"/>
              </a:rPr>
              <a:t>	Indicates that uploading images is a 	prerequisite for the garbage classification 	process.</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Classify Garbage -&gt; Measures:</a:t>
            </a:r>
          </a:p>
          <a:p>
            <a:pPr algn="just"/>
            <a:r>
              <a:rPr lang="en-US" sz="2800" dirty="0">
                <a:latin typeface="Times New Roman" panose="02020603050405020304" pitchFamily="18" charset="0"/>
                <a:cs typeface="Times New Roman" panose="02020603050405020304" pitchFamily="18" charset="0"/>
              </a:rPr>
              <a:t> 	Indicates that displaying the classification	 	results is a subsequent step after garbage 	classification. These were the measures to 	decompose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042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0F1317-E18E-4970-A8CC-9C8FED48ABDE}" type="datetime4">
              <a:rPr lang="en-US" smtClean="0"/>
              <a:t>April 18, 2024</a:t>
            </a:fld>
            <a:endParaRPr lang="en-US"/>
          </a:p>
        </p:txBody>
      </p:sp>
      <p:sp>
        <p:nvSpPr>
          <p:cNvPr id="3" name="Footer Placeholder 2"/>
          <p:cNvSpPr>
            <a:spLocks noGrp="1"/>
          </p:cNvSpPr>
          <p:nvPr>
            <p:ph type="ftr" sz="quarter" idx="11"/>
          </p:nvPr>
        </p:nvSpPr>
        <p:spPr>
          <a:xfrm>
            <a:off x="5529278" y="9689678"/>
            <a:ext cx="7664208"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5" name="Rectangle 4"/>
          <p:cNvSpPr/>
          <p:nvPr/>
        </p:nvSpPr>
        <p:spPr>
          <a:xfrm>
            <a:off x="6779473" y="506217"/>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Class Diagram</a:t>
            </a:r>
          </a:p>
        </p:txBody>
      </p:sp>
      <p:grpSp>
        <p:nvGrpSpPr>
          <p:cNvPr id="33" name="Group 32">
            <a:extLst>
              <a:ext uri="{FF2B5EF4-FFF2-40B4-BE49-F238E27FC236}">
                <a16:creationId xmlns:a16="http://schemas.microsoft.com/office/drawing/2014/main" id="{B7FF04CA-BFC2-89FF-4F5D-9DDD3DCDF3B3}"/>
              </a:ext>
            </a:extLst>
          </p:cNvPr>
          <p:cNvGrpSpPr/>
          <p:nvPr/>
        </p:nvGrpSpPr>
        <p:grpSpPr>
          <a:xfrm>
            <a:off x="1150637" y="1991673"/>
            <a:ext cx="9143999" cy="5667193"/>
            <a:chOff x="1373545" y="1614370"/>
            <a:chExt cx="9143999" cy="5667193"/>
          </a:xfrm>
        </p:grpSpPr>
        <p:pic>
          <p:nvPicPr>
            <p:cNvPr id="9" name="Picture 8">
              <a:extLst>
                <a:ext uri="{FF2B5EF4-FFF2-40B4-BE49-F238E27FC236}">
                  <a16:creationId xmlns:a16="http://schemas.microsoft.com/office/drawing/2014/main" id="{13452953-E7B9-3781-8EC0-B9F33744B4E7}"/>
                </a:ext>
              </a:extLst>
            </p:cNvPr>
            <p:cNvPicPr>
              <a:picLocks noChangeAspect="1"/>
            </p:cNvPicPr>
            <p:nvPr/>
          </p:nvPicPr>
          <p:blipFill>
            <a:blip r:embed="rId2"/>
            <a:stretch>
              <a:fillRect/>
            </a:stretch>
          </p:blipFill>
          <p:spPr>
            <a:xfrm>
              <a:off x="1373545" y="1614370"/>
              <a:ext cx="9143999" cy="5667193"/>
            </a:xfrm>
            <a:prstGeom prst="rect">
              <a:avLst/>
            </a:prstGeom>
          </p:spPr>
        </p:pic>
        <p:cxnSp>
          <p:nvCxnSpPr>
            <p:cNvPr id="7" name="Straight Arrow Connector 6">
              <a:extLst>
                <a:ext uri="{FF2B5EF4-FFF2-40B4-BE49-F238E27FC236}">
                  <a16:creationId xmlns:a16="http://schemas.microsoft.com/office/drawing/2014/main" id="{9324EDB0-647E-DC49-3DAC-BCC7E1443568}"/>
                </a:ext>
              </a:extLst>
            </p:cNvPr>
            <p:cNvCxnSpPr>
              <a:cxnSpLocks/>
            </p:cNvCxnSpPr>
            <p:nvPr/>
          </p:nvCxnSpPr>
          <p:spPr>
            <a:xfrm flipH="1">
              <a:off x="4584700" y="2603500"/>
              <a:ext cx="4445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BD99AF94-EC1F-E2D4-5799-1FCB3325B64E}"/>
                </a:ext>
              </a:extLst>
            </p:cNvPr>
            <p:cNvCxnSpPr>
              <a:cxnSpLocks/>
            </p:cNvCxnSpPr>
            <p:nvPr/>
          </p:nvCxnSpPr>
          <p:spPr>
            <a:xfrm flipH="1">
              <a:off x="6946900" y="2590800"/>
              <a:ext cx="4445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FCF169B-D847-A856-C30E-EF47DFBD95ED}"/>
                </a:ext>
              </a:extLst>
            </p:cNvPr>
            <p:cNvCxnSpPr/>
            <p:nvPr/>
          </p:nvCxnSpPr>
          <p:spPr>
            <a:xfrm>
              <a:off x="3070459" y="3306643"/>
              <a:ext cx="0" cy="6204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7A9BBEB-0A25-77B0-5C67-FF6DD72BACC9}"/>
                </a:ext>
              </a:extLst>
            </p:cNvPr>
            <p:cNvCxnSpPr>
              <a:cxnSpLocks/>
            </p:cNvCxnSpPr>
            <p:nvPr/>
          </p:nvCxnSpPr>
          <p:spPr>
            <a:xfrm>
              <a:off x="4806950" y="4649002"/>
              <a:ext cx="3810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005B519-F6AA-B826-88B3-7EE9489E638F}"/>
                </a:ext>
              </a:extLst>
            </p:cNvPr>
            <p:cNvCxnSpPr>
              <a:cxnSpLocks/>
            </p:cNvCxnSpPr>
            <p:nvPr/>
          </p:nvCxnSpPr>
          <p:spPr>
            <a:xfrm>
              <a:off x="7469204" y="4649002"/>
              <a:ext cx="41388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63B0DE4F-EA01-0AFE-CAE9-65D706A2369B}"/>
                </a:ext>
              </a:extLst>
            </p:cNvPr>
            <p:cNvCxnSpPr>
              <a:cxnSpLocks/>
            </p:cNvCxnSpPr>
            <p:nvPr/>
          </p:nvCxnSpPr>
          <p:spPr>
            <a:xfrm rot="10800000" flipV="1">
              <a:off x="5188021" y="5390147"/>
              <a:ext cx="3628720" cy="60639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5CDE0DB-1CDA-409A-D003-667A9CA45DF1}"/>
                </a:ext>
              </a:extLst>
            </p:cNvPr>
            <p:cNvCxnSpPr/>
            <p:nvPr/>
          </p:nvCxnSpPr>
          <p:spPr>
            <a:xfrm flipV="1">
              <a:off x="8826366" y="5072172"/>
              <a:ext cx="0" cy="317975"/>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2475068-4C47-ADF7-9B4C-199ABC54C276}"/>
                </a:ext>
              </a:extLst>
            </p:cNvPr>
            <p:cNvCxnSpPr>
              <a:cxnSpLocks/>
            </p:cNvCxnSpPr>
            <p:nvPr/>
          </p:nvCxnSpPr>
          <p:spPr>
            <a:xfrm>
              <a:off x="5188017" y="6622181"/>
              <a:ext cx="44276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CF4739AC-30EA-6B8D-69BA-3665BDD38B95}"/>
              </a:ext>
            </a:extLst>
          </p:cNvPr>
          <p:cNvSpPr txBox="1"/>
          <p:nvPr/>
        </p:nvSpPr>
        <p:spPr>
          <a:xfrm>
            <a:off x="10368958" y="1963928"/>
            <a:ext cx="7480300" cy="6124754"/>
          </a:xfrm>
          <a:prstGeom prst="rect">
            <a:avLst/>
          </a:prstGeom>
          <a:noFill/>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Attributes and methods associated with class depend on the specific functionalities it provides, such as handling user input, managing image uploads, and coordinating the classification process.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GarbageClassifier class is crucial for the machine learning aspect of the system. It encapsulates the trained model, which is the result of the machine learning process using a dataset of garbage images. This class typically has a method, classify(image), that takes an input image and applies the pre-trained model to determine the classification.</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460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438E1F-CE11-4855-B8F0-E74992FC01C8}" type="datetime4">
              <a:rPr lang="en-US" smtClean="0"/>
              <a:t>April 18, 2024</a:t>
            </a:fld>
            <a:endParaRPr lang="en-US"/>
          </a:p>
        </p:txBody>
      </p:sp>
      <p:sp>
        <p:nvSpPr>
          <p:cNvPr id="3" name="Footer Placeholder 2"/>
          <p:cNvSpPr>
            <a:spLocks noGrp="1"/>
          </p:cNvSpPr>
          <p:nvPr>
            <p:ph type="ftr" sz="quarter" idx="11"/>
          </p:nvPr>
        </p:nvSpPr>
        <p:spPr>
          <a:xfrm>
            <a:off x="5529277" y="9689678"/>
            <a:ext cx="7402951"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sp>
        <p:nvSpPr>
          <p:cNvPr id="5" name="Rectangle 4"/>
          <p:cNvSpPr/>
          <p:nvPr/>
        </p:nvSpPr>
        <p:spPr>
          <a:xfrm>
            <a:off x="6690707" y="474854"/>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Activity Diagram</a:t>
            </a:r>
          </a:p>
        </p:txBody>
      </p:sp>
      <p:pic>
        <p:nvPicPr>
          <p:cNvPr id="10" name="Picture 9">
            <a:extLst>
              <a:ext uri="{FF2B5EF4-FFF2-40B4-BE49-F238E27FC236}">
                <a16:creationId xmlns:a16="http://schemas.microsoft.com/office/drawing/2014/main" id="{FD2C942F-F91F-05A7-44B4-B0F47D30F78B}"/>
              </a:ext>
            </a:extLst>
          </p:cNvPr>
          <p:cNvPicPr>
            <a:picLocks noChangeAspect="1"/>
          </p:cNvPicPr>
          <p:nvPr/>
        </p:nvPicPr>
        <p:blipFill>
          <a:blip r:embed="rId2"/>
          <a:stretch>
            <a:fillRect/>
          </a:stretch>
        </p:blipFill>
        <p:spPr>
          <a:xfrm>
            <a:off x="3127663" y="1509486"/>
            <a:ext cx="5295900" cy="7403590"/>
          </a:xfrm>
          <a:prstGeom prst="rect">
            <a:avLst/>
          </a:prstGeom>
        </p:spPr>
      </p:pic>
      <p:sp>
        <p:nvSpPr>
          <p:cNvPr id="8" name="TextBox 7">
            <a:extLst>
              <a:ext uri="{FF2B5EF4-FFF2-40B4-BE49-F238E27FC236}">
                <a16:creationId xmlns:a16="http://schemas.microsoft.com/office/drawing/2014/main" id="{9DDA5734-F387-9AF8-1069-EE7707144FAD}"/>
              </a:ext>
            </a:extLst>
          </p:cNvPr>
          <p:cNvSpPr txBox="1"/>
          <p:nvPr/>
        </p:nvSpPr>
        <p:spPr>
          <a:xfrm>
            <a:off x="9844809" y="2686623"/>
            <a:ext cx="7364280" cy="5262979"/>
          </a:xfrm>
          <a:prstGeom prst="rect">
            <a:avLst/>
          </a:prstGeom>
          <a:noFill/>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diagram depicts the high-level activities involved in the process, including uploading an image, classifying garbage, displaying the classification, and system maintenance.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Arrows indicate the flow of control between activities, showing the sequence in which they occur.</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textual representation provides a high-level overview of the activities and their interactions in the garbage classification system. </a:t>
            </a:r>
          </a:p>
          <a:p>
            <a:pPr algn="just"/>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753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B4ED05-580B-4DDE-AF55-6E93C4A6AD1D}" type="datetime4">
              <a:rPr lang="en-US" smtClean="0"/>
              <a:t>April 18, 2024</a:t>
            </a:fld>
            <a:endParaRPr lang="en-US"/>
          </a:p>
        </p:txBody>
      </p:sp>
      <p:sp>
        <p:nvSpPr>
          <p:cNvPr id="3" name="Footer Placeholder 2"/>
          <p:cNvSpPr>
            <a:spLocks noGrp="1"/>
          </p:cNvSpPr>
          <p:nvPr>
            <p:ph type="ftr" sz="quarter" idx="11"/>
          </p:nvPr>
        </p:nvSpPr>
        <p:spPr>
          <a:xfrm>
            <a:off x="5529278" y="9689678"/>
            <a:ext cx="750092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sp>
        <p:nvSpPr>
          <p:cNvPr id="5" name="Rectangle 4"/>
          <p:cNvSpPr/>
          <p:nvPr/>
        </p:nvSpPr>
        <p:spPr>
          <a:xfrm>
            <a:off x="6706210" y="664865"/>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Sequence Diagram</a:t>
            </a:r>
          </a:p>
        </p:txBody>
      </p:sp>
      <p:pic>
        <p:nvPicPr>
          <p:cNvPr id="1028" name="Picture 4" descr="8: Sequence Diagram of Feature Extraction ">
            <a:extLst>
              <a:ext uri="{FF2B5EF4-FFF2-40B4-BE49-F238E27FC236}">
                <a16:creationId xmlns:a16="http://schemas.microsoft.com/office/drawing/2014/main" id="{F7CDF055-3051-7E9D-4D92-D6F2AAA0B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131" y="2578794"/>
            <a:ext cx="6770824" cy="51294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251352-EAA0-E7F3-1AF8-99C52117C21E}"/>
              </a:ext>
            </a:extLst>
          </p:cNvPr>
          <p:cNvSpPr txBox="1"/>
          <p:nvPr/>
        </p:nvSpPr>
        <p:spPr>
          <a:xfrm>
            <a:off x="8487388" y="2810603"/>
            <a:ext cx="9085624" cy="3539430"/>
          </a:xfrm>
          <a:prstGeom prst="rect">
            <a:avLst/>
          </a:prstGeom>
          <a:noFill/>
        </p:spPr>
        <p:txBody>
          <a:bodyPr wrap="square">
            <a:spAutoFit/>
          </a:bodyPr>
          <a:lstStyle/>
          <a:p>
            <a:pPr marL="514350" indent="-5143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User: Uploads Image :Sends the image to the AutomatedSystem.</a:t>
            </a:r>
          </a:p>
          <a:p>
            <a:pPr marL="514350" indent="-5143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Feature extractor- Invokes the GarbageClassifier to classify the uploaded image.</a:t>
            </a:r>
          </a:p>
          <a:p>
            <a:pPr marL="514350" indent="-5143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Which loads the pre-trained model for classification.</a:t>
            </a:r>
          </a:p>
          <a:p>
            <a:pPr marL="514350" indent="-5143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After passing the image through Relu+Pooling multiple times image reduced and sent to the ANN.</a:t>
            </a:r>
          </a:p>
          <a:p>
            <a:pPr marL="514350" indent="-5143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Final step is to </a:t>
            </a:r>
            <a:r>
              <a:rPr lang="en-US" sz="2800" dirty="0">
                <a:latin typeface="Times New Roman" panose="02020603050405020304" pitchFamily="18" charset="0"/>
                <a:cs typeface="Times New Roman" panose="02020603050405020304" pitchFamily="18" charset="0"/>
              </a:rPr>
              <a:t>display the classification result to the user</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279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F471C3-A487-4F5A-8F2A-5D1A595ED1E0}" type="datetime4">
              <a:rPr lang="en-US" smtClean="0"/>
              <a:t>April 18, 2024</a:t>
            </a:fld>
            <a:endParaRPr lang="en-US"/>
          </a:p>
        </p:txBody>
      </p:sp>
      <p:sp>
        <p:nvSpPr>
          <p:cNvPr id="3" name="Footer Placeholder 2"/>
          <p:cNvSpPr>
            <a:spLocks noGrp="1"/>
          </p:cNvSpPr>
          <p:nvPr>
            <p:ph type="ftr" sz="quarter" idx="11"/>
          </p:nvPr>
        </p:nvSpPr>
        <p:spPr>
          <a:xfrm>
            <a:off x="5529277" y="9689678"/>
            <a:ext cx="7370293"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sp>
        <p:nvSpPr>
          <p:cNvPr id="5" name="Rectangle 4"/>
          <p:cNvSpPr/>
          <p:nvPr/>
        </p:nvSpPr>
        <p:spPr>
          <a:xfrm>
            <a:off x="5203482" y="449180"/>
            <a:ext cx="2839239"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E-R Diagram</a:t>
            </a:r>
          </a:p>
        </p:txBody>
      </p:sp>
      <p:pic>
        <p:nvPicPr>
          <p:cNvPr id="11" name="Picture 10">
            <a:extLst>
              <a:ext uri="{FF2B5EF4-FFF2-40B4-BE49-F238E27FC236}">
                <a16:creationId xmlns:a16="http://schemas.microsoft.com/office/drawing/2014/main" id="{16F87218-CA18-390F-5A8F-E39402650F0C}"/>
              </a:ext>
            </a:extLst>
          </p:cNvPr>
          <p:cNvPicPr>
            <a:picLocks noChangeAspect="1"/>
          </p:cNvPicPr>
          <p:nvPr/>
        </p:nvPicPr>
        <p:blipFill>
          <a:blip r:embed="rId2"/>
          <a:stretch>
            <a:fillRect/>
          </a:stretch>
        </p:blipFill>
        <p:spPr>
          <a:xfrm>
            <a:off x="827313" y="2202163"/>
            <a:ext cx="10871357" cy="5882673"/>
          </a:xfrm>
          <a:prstGeom prst="rect">
            <a:avLst/>
          </a:prstGeom>
        </p:spPr>
      </p:pic>
      <p:sp>
        <p:nvSpPr>
          <p:cNvPr id="13" name="TextBox 12">
            <a:extLst>
              <a:ext uri="{FF2B5EF4-FFF2-40B4-BE49-F238E27FC236}">
                <a16:creationId xmlns:a16="http://schemas.microsoft.com/office/drawing/2014/main" id="{1D1AE172-97F8-4CB5-73EF-40DBE3CA638B}"/>
              </a:ext>
            </a:extLst>
          </p:cNvPr>
          <p:cNvSpPr txBox="1"/>
          <p:nvPr/>
        </p:nvSpPr>
        <p:spPr>
          <a:xfrm>
            <a:off x="11698672" y="1426610"/>
            <a:ext cx="6023272" cy="7848302"/>
          </a:xfrm>
          <a:prstGeom prst="rect">
            <a:avLst/>
          </a:prstGeom>
          <a:noFill/>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ER Diagram workflow starts with processing "Input Image" through the "VGG16 CNN Model," resulting in "Output Predictions" that link back to the original image and the predicted waste category in "Waste Categories." The structured relationships between these entities form a cohesive system for image prediction and waste categorization.</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With these detailed attributes and relationships, not only predicts waste categories but also offers valuable information about the images, model architecture, and waste categories themselves, creating a comprehensive framework for image-based waste categorization.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895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E2D171-30F7-44D4-A0B0-A100865F8545}" type="datetime4">
              <a:rPr lang="en-US" smtClean="0"/>
              <a:t>April 18, 2024</a:t>
            </a:fld>
            <a:endParaRPr lang="en-US"/>
          </a:p>
        </p:txBody>
      </p:sp>
      <p:sp>
        <p:nvSpPr>
          <p:cNvPr id="3" name="Footer Placeholder 2"/>
          <p:cNvSpPr>
            <a:spLocks noGrp="1"/>
          </p:cNvSpPr>
          <p:nvPr>
            <p:ph type="ftr" sz="quarter" idx="11"/>
          </p:nvPr>
        </p:nvSpPr>
        <p:spPr>
          <a:xfrm>
            <a:off x="5529278" y="9689678"/>
            <a:ext cx="765332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
        <p:nvSpPr>
          <p:cNvPr id="5" name="Rectangle 4"/>
          <p:cNvSpPr/>
          <p:nvPr/>
        </p:nvSpPr>
        <p:spPr>
          <a:xfrm>
            <a:off x="275958" y="331148"/>
            <a:ext cx="16830941"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ABSTRACT</a:t>
            </a:r>
          </a:p>
        </p:txBody>
      </p:sp>
      <p:sp>
        <p:nvSpPr>
          <p:cNvPr id="12" name="TextBox 11">
            <a:extLst>
              <a:ext uri="{FF2B5EF4-FFF2-40B4-BE49-F238E27FC236}">
                <a16:creationId xmlns:a16="http://schemas.microsoft.com/office/drawing/2014/main" id="{5DE9022D-578B-31C6-052E-56E013F9024C}"/>
              </a:ext>
            </a:extLst>
          </p:cNvPr>
          <p:cNvSpPr txBox="1"/>
          <p:nvPr/>
        </p:nvSpPr>
        <p:spPr>
          <a:xfrm>
            <a:off x="728529" y="1683657"/>
            <a:ext cx="16830941" cy="6124754"/>
          </a:xfrm>
          <a:prstGeom prst="rect">
            <a:avLst/>
          </a:prstGeom>
          <a:noFill/>
        </p:spPr>
        <p:txBody>
          <a:bodyPr wrap="square">
            <a:spAutoFit/>
          </a:bodyPr>
          <a:lstStyle/>
          <a:p>
            <a:pPr marL="285750" indent="-28575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 today's rapidly advancing technological landscape, managing waste has become a critical challenge. Garbage classification is a pivotal step towards efficient waste management, promoting recycling, and reducing environmental impact.</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aim to create a robust model capable of accurately identifying and classifying diverse types of waste items, laying the foundation for automated waste sorting systems to conserve environment by properly disposing them</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methodology involves pre-training the VGG16 convolutional neural network (CNN) on a large and diverse dataset, such as ImageNet, to leverage generalized feature learning, followed by fine-tuning the model on a specific garbage dataset for ensuring adaptation to the nuances of garbage classification in real-world scenarios.</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results demonstrate the effectiveness of the proposed approach in achieving high accuracy in garbage classification. The model's performance is evaluated through metrics such as precision, recall, and F1 score, showcasing its ability to differentiate between different waste categories.</a:t>
            </a: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integration of VGG16 enhances garbage classification, yielding promising results that endorse the viability of automated waste sorting systems and contribute to the advancement of sustainable waste management practices through cutting-edge technology.</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085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D76E8C-65E4-41DF-88CB-A538D94EF48F}" type="datetime4">
              <a:rPr lang="en-US" smtClean="0"/>
              <a:t>April 18, 2024</a:t>
            </a:fld>
            <a:endParaRPr lang="en-US"/>
          </a:p>
        </p:txBody>
      </p:sp>
      <p:sp>
        <p:nvSpPr>
          <p:cNvPr id="3" name="Footer Placeholder 2"/>
          <p:cNvSpPr>
            <a:spLocks noGrp="1"/>
          </p:cNvSpPr>
          <p:nvPr>
            <p:ph type="ftr" sz="quarter" idx="11"/>
          </p:nvPr>
        </p:nvSpPr>
        <p:spPr>
          <a:xfrm>
            <a:off x="5529278" y="9689678"/>
            <a:ext cx="7451936"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sp>
        <p:nvSpPr>
          <p:cNvPr id="5" name="Rectangle 4"/>
          <p:cNvSpPr/>
          <p:nvPr/>
        </p:nvSpPr>
        <p:spPr>
          <a:xfrm>
            <a:off x="602671" y="1807109"/>
            <a:ext cx="17394383" cy="6247864"/>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Quality Assurance and Testing</a:t>
            </a:r>
          </a:p>
          <a:p>
            <a:pPr algn="just"/>
            <a:r>
              <a:rPr lang="en-US" sz="2800" dirty="0">
                <a:latin typeface="Times New Roman" panose="02020603050405020304" pitchFamily="18" charset="0"/>
                <a:cs typeface="Times New Roman" panose="02020603050405020304" pitchFamily="18" charset="0"/>
              </a:rPr>
              <a:t>Ensuring the accuracy and reliability of our garbage classification methods is crucial. Our quality assurance team conducts rigorous testing to validate the effectiveness of our algorithms and sorting machines. We utilize a combination of manual inspection, automated tests, and data analysis to continuously improve our systems and overcome challenges.</a:t>
            </a:r>
          </a:p>
          <a:p>
            <a:pPr lvl="1"/>
            <a:endParaRPr lang="en-US" sz="2400" dirty="0">
              <a:latin typeface="Times New Roman" pitchFamily="18" charset="0"/>
              <a:cs typeface="Times New Roman" pitchFamily="18" charset="0"/>
            </a:endParaRPr>
          </a:p>
          <a:p>
            <a:pPr lvl="1">
              <a:buFont typeface="Wingdings" pitchFamily="2" charset="2"/>
              <a:buChar char="Ø"/>
            </a:pPr>
            <a:r>
              <a:rPr lang="en-US" sz="2400" dirty="0">
                <a:latin typeface="Times New Roman" pitchFamily="18" charset="0"/>
                <a:cs typeface="Times New Roman" pitchFamily="18" charset="0"/>
              </a:rPr>
              <a:t>UNIT TESTING: </a:t>
            </a:r>
          </a:p>
          <a:p>
            <a:pPr lvl="1"/>
            <a:r>
              <a:rPr lang="en-US" sz="2400" dirty="0">
                <a:latin typeface="Times New Roman" pitchFamily="18" charset="0"/>
                <a:cs typeface="Times New Roman" pitchFamily="18" charset="0"/>
              </a:rPr>
              <a:t>	</a:t>
            </a:r>
            <a:r>
              <a:rPr lang="en-US" sz="2400" dirty="0"/>
              <a:t>Tests individual components of the system.</a:t>
            </a:r>
            <a:endParaRPr lang="en-IN" sz="2400" i="1" dirty="0">
              <a:latin typeface="Times New Roman" pitchFamily="18" charset="0"/>
              <a:cs typeface="Times New Roman" pitchFamily="18" charset="0"/>
            </a:endParaRPr>
          </a:p>
          <a:p>
            <a:pPr lvl="1">
              <a:buFont typeface="Wingdings" pitchFamily="2" charset="2"/>
              <a:buChar char="Ø"/>
            </a:pPr>
            <a:r>
              <a:rPr lang="en-US" sz="2400" dirty="0">
                <a:latin typeface="Times New Roman" pitchFamily="18" charset="0"/>
                <a:cs typeface="Times New Roman" pitchFamily="18" charset="0"/>
              </a:rPr>
              <a:t>INTEGRATION TESTING:</a:t>
            </a:r>
          </a:p>
          <a:p>
            <a:pPr lvl="1"/>
            <a:r>
              <a:rPr lang="en-US" sz="2400" dirty="0">
                <a:latin typeface="Times New Roman" pitchFamily="18" charset="0"/>
                <a:cs typeface="Times New Roman" pitchFamily="18" charset="0"/>
              </a:rPr>
              <a:t>	</a:t>
            </a:r>
            <a:r>
              <a:rPr lang="en-US" sz="2400" dirty="0"/>
              <a:t>Tests the system as a whole.</a:t>
            </a:r>
            <a:endParaRPr lang="en-US" sz="2400" dirty="0">
              <a:latin typeface="Times New Roman" pitchFamily="18" charset="0"/>
              <a:cs typeface="Times New Roman" pitchFamily="18" charset="0"/>
            </a:endParaRPr>
          </a:p>
          <a:p>
            <a:pPr lvl="1">
              <a:buFont typeface="Wingdings" pitchFamily="2" charset="2"/>
              <a:buChar char="Ø"/>
            </a:pPr>
            <a:r>
              <a:rPr lang="en-US" sz="2400" dirty="0">
                <a:latin typeface="Times New Roman" pitchFamily="18" charset="0"/>
                <a:cs typeface="Times New Roman" pitchFamily="18" charset="0"/>
              </a:rPr>
              <a:t>FUNCTIONAL TESTING:</a:t>
            </a:r>
          </a:p>
          <a:p>
            <a:pPr lvl="1"/>
            <a:r>
              <a:rPr lang="en-US" sz="2400" dirty="0">
                <a:latin typeface="Times New Roman" pitchFamily="18" charset="0"/>
                <a:cs typeface="Times New Roman" pitchFamily="18" charset="0"/>
              </a:rPr>
              <a:t>	</a:t>
            </a:r>
            <a:r>
              <a:rPr lang="en-US" sz="2400" dirty="0"/>
              <a:t>Tests the system’s functionality according to the client’s requirements.</a:t>
            </a:r>
            <a:endParaRPr lang="en-US" sz="2400" dirty="0">
              <a:latin typeface="Times New Roman" pitchFamily="18" charset="0"/>
              <a:cs typeface="Times New Roman" pitchFamily="18" charset="0"/>
            </a:endParaRPr>
          </a:p>
          <a:p>
            <a:pPr lvl="1">
              <a:buFont typeface="Wingdings" pitchFamily="2" charset="2"/>
              <a:buChar char="Ø"/>
            </a:pPr>
            <a:r>
              <a:rPr lang="en-US" sz="2400" dirty="0">
                <a:latin typeface="Times New Roman" pitchFamily="18" charset="0"/>
                <a:cs typeface="Times New Roman" pitchFamily="18" charset="0"/>
              </a:rPr>
              <a:t>WHITE BOX TESTING:</a:t>
            </a:r>
          </a:p>
          <a:p>
            <a:pPr lvl="1"/>
            <a:r>
              <a:rPr lang="en-US" sz="2400" dirty="0">
                <a:latin typeface="Times New Roman" pitchFamily="18" charset="0"/>
                <a:cs typeface="Times New Roman" pitchFamily="18" charset="0"/>
              </a:rPr>
              <a:t>	</a:t>
            </a:r>
            <a:r>
              <a:rPr lang="en-US" sz="2400" dirty="0"/>
              <a:t>Tests the internal logic and structure of the system’s code.</a:t>
            </a:r>
            <a:endParaRPr lang="en-US" sz="2400" dirty="0">
              <a:latin typeface="Times New Roman" pitchFamily="18" charset="0"/>
              <a:cs typeface="Times New Roman" pitchFamily="18" charset="0"/>
            </a:endParaRPr>
          </a:p>
          <a:p>
            <a:pPr lvl="1">
              <a:buFont typeface="Wingdings" pitchFamily="2" charset="2"/>
              <a:buChar char="Ø"/>
            </a:pPr>
            <a:r>
              <a:rPr lang="en-US" sz="2400" dirty="0">
                <a:latin typeface="Times New Roman" pitchFamily="18" charset="0"/>
                <a:cs typeface="Times New Roman" pitchFamily="18" charset="0"/>
              </a:rPr>
              <a:t>BLACK BOX TESTING:</a:t>
            </a:r>
          </a:p>
          <a:p>
            <a:pPr lvl="1"/>
            <a:r>
              <a:rPr lang="en-US" sz="2400" dirty="0">
                <a:latin typeface="Times New Roman" pitchFamily="18" charset="0"/>
                <a:cs typeface="Times New Roman" pitchFamily="18" charset="0"/>
              </a:rPr>
              <a:t>	</a:t>
            </a:r>
            <a:r>
              <a:rPr lang="en-US" sz="2400" dirty="0"/>
              <a:t>Tests the functionality of the system without knowledge of the system’s internal logic.</a:t>
            </a:r>
          </a:p>
          <a:p>
            <a:pPr lvl="1"/>
            <a:endParaRPr lang="en-US" sz="2400" dirty="0">
              <a:latin typeface="Times New Roman" pitchFamily="18" charset="0"/>
              <a:cs typeface="Times New Roman" pitchFamily="18" charset="0"/>
            </a:endParaRPr>
          </a:p>
        </p:txBody>
      </p:sp>
      <p:sp>
        <p:nvSpPr>
          <p:cNvPr id="6" name="Rectangle 5"/>
          <p:cNvSpPr/>
          <p:nvPr/>
        </p:nvSpPr>
        <p:spPr>
          <a:xfrm>
            <a:off x="7640470" y="343425"/>
            <a:ext cx="2236510" cy="646331"/>
          </a:xfrm>
          <a:prstGeom prst="rect">
            <a:avLst/>
          </a:prstGeom>
        </p:spPr>
        <p:txBody>
          <a:bodyPr wrap="none">
            <a:spAutoFit/>
          </a:bodyPr>
          <a:lstStyle/>
          <a:p>
            <a:r>
              <a:rPr lang="en-IN" sz="3600" b="1" dirty="0">
                <a:latin typeface="Times New Roman" pitchFamily="18" charset="0"/>
                <a:cs typeface="Times New Roman" pitchFamily="18" charset="0"/>
              </a:rPr>
              <a:t>TESTING</a:t>
            </a:r>
            <a:endParaRPr lang="en-IN" sz="3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849A67-3F78-4FA5-9514-5BFFB203BF55}" type="datetime4">
              <a:rPr lang="en-US" smtClean="0"/>
              <a:t>April 18, 2024</a:t>
            </a:fld>
            <a:endParaRPr lang="en-US"/>
          </a:p>
        </p:txBody>
      </p:sp>
      <p:sp>
        <p:nvSpPr>
          <p:cNvPr id="3" name="Footer Placeholder 2"/>
          <p:cNvSpPr>
            <a:spLocks noGrp="1"/>
          </p:cNvSpPr>
          <p:nvPr>
            <p:ph type="ftr" sz="quarter" idx="11"/>
          </p:nvPr>
        </p:nvSpPr>
        <p:spPr>
          <a:xfrm>
            <a:off x="5529278" y="9689678"/>
            <a:ext cx="7680536"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a:latin typeface="Times New Roman" pitchFamily="18" charset="0"/>
                <a:cs typeface="Times New Roman" pitchFamily="18" charset="0"/>
              </a:rPr>
              <a:t>UNIT TESTING</a:t>
            </a:r>
            <a:endParaRPr lang="en-IN" sz="3600" b="1" i="1" dirty="0">
              <a:latin typeface="Times New Roman" pitchFamily="18" charset="0"/>
              <a:cs typeface="Times New Roman" pitchFamily="18" charset="0"/>
            </a:endParaRPr>
          </a:p>
        </p:txBody>
      </p:sp>
      <p:sp>
        <p:nvSpPr>
          <p:cNvPr id="6" name="Rectangle 5"/>
          <p:cNvSpPr/>
          <p:nvPr/>
        </p:nvSpPr>
        <p:spPr>
          <a:xfrm>
            <a:off x="394853" y="1211271"/>
            <a:ext cx="17560637" cy="3046988"/>
          </a:xfrm>
          <a:prstGeom prst="rect">
            <a:avLst/>
          </a:prstGeom>
        </p:spPr>
        <p:txBody>
          <a:bodyPr wrap="square">
            <a:spAutoFit/>
          </a:bodyPr>
          <a:lstStyle/>
          <a:p>
            <a:pPr algn="just"/>
            <a:r>
              <a:rPr lang="en-IN" sz="2800" dirty="0">
                <a:latin typeface="Times New Roman" pitchFamily="18" charset="0"/>
                <a:cs typeface="Times New Roman" pitchFamily="18" charset="0"/>
              </a:rPr>
              <a:t>Unit testing involves testing individual components of the software program or application. The main purpose behind this is to check that all the individual parts are working as intended. A unit is known as the smallest possible component of software that can be tested.</a:t>
            </a:r>
          </a:p>
          <a:p>
            <a:pPr algn="just"/>
            <a:endParaRPr lang="en-IN" sz="2800" dirty="0">
              <a:latin typeface="Times New Roman" pitchFamily="18" charset="0"/>
              <a:cs typeface="Times New Roman" pitchFamily="18" charset="0"/>
            </a:endParaRPr>
          </a:p>
          <a:p>
            <a:pPr algn="just"/>
            <a:r>
              <a:rPr lang="en-US" sz="2800" dirty="0">
                <a:latin typeface="Times New Roman" panose="02020603050405020304" pitchFamily="18" charset="0"/>
                <a:cs typeface="Times New Roman" panose="02020603050405020304" pitchFamily="18" charset="0"/>
              </a:rPr>
              <a:t>We perform unit testing to test individual components or units of our software. This helps us identify and fix any bugs or issues early in the development process</a:t>
            </a:r>
            <a:r>
              <a:rPr lang="en-US" sz="2400" dirty="0">
                <a:latin typeface="Times New Roman" panose="02020603050405020304" pitchFamily="18" charset="0"/>
                <a:cs typeface="Times New Roman" panose="02020603050405020304" pitchFamily="18" charset="0"/>
              </a:rPr>
              <a:t>.</a:t>
            </a:r>
          </a:p>
          <a:p>
            <a:pPr algn="just"/>
            <a:endParaRPr lang="en-IN" sz="2400" dirty="0">
              <a:latin typeface="Times New Roman" pitchFamily="18" charset="0"/>
              <a:cs typeface="Times New Roman" pitchFamily="18" charset="0"/>
            </a:endParaRPr>
          </a:p>
        </p:txBody>
      </p:sp>
      <p:pic>
        <p:nvPicPr>
          <p:cNvPr id="9" name="Picture 8"/>
          <p:cNvPicPr>
            <a:picLocks noChangeAspect="1"/>
          </p:cNvPicPr>
          <p:nvPr/>
        </p:nvPicPr>
        <p:blipFill>
          <a:blip r:embed="rId2"/>
          <a:stretch>
            <a:fillRect/>
          </a:stretch>
        </p:blipFill>
        <p:spPr>
          <a:xfrm>
            <a:off x="3239653" y="4122479"/>
            <a:ext cx="9862664" cy="2995975"/>
          </a:xfrm>
          <a:prstGeom prst="rect">
            <a:avLst/>
          </a:prstGeom>
        </p:spPr>
      </p:pic>
      <p:pic>
        <p:nvPicPr>
          <p:cNvPr id="10" name="Picture 9"/>
          <p:cNvPicPr>
            <a:picLocks noChangeAspect="1"/>
          </p:cNvPicPr>
          <p:nvPr/>
        </p:nvPicPr>
        <p:blipFill>
          <a:blip r:embed="rId3"/>
          <a:stretch>
            <a:fillRect/>
          </a:stretch>
        </p:blipFill>
        <p:spPr>
          <a:xfrm>
            <a:off x="394853" y="7551313"/>
            <a:ext cx="16764388" cy="127264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11E53C-9CFF-4BB8-A9C9-5248C74E8258}" type="datetime4">
              <a:rPr lang="en-US" smtClean="0"/>
              <a:t>April 18, 2024</a:t>
            </a:fld>
            <a:endParaRPr lang="en-US"/>
          </a:p>
        </p:txBody>
      </p:sp>
      <p:sp>
        <p:nvSpPr>
          <p:cNvPr id="3" name="Footer Placeholder 2"/>
          <p:cNvSpPr>
            <a:spLocks noGrp="1"/>
          </p:cNvSpPr>
          <p:nvPr>
            <p:ph type="ftr" sz="quarter" idx="11"/>
          </p:nvPr>
        </p:nvSpPr>
        <p:spPr>
          <a:xfrm>
            <a:off x="5529277" y="9689678"/>
            <a:ext cx="7713193"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a:p>
        </p:txBody>
      </p:sp>
      <p:sp>
        <p:nvSpPr>
          <p:cNvPr id="5" name="Rectangle 4"/>
          <p:cNvSpPr/>
          <p:nvPr/>
        </p:nvSpPr>
        <p:spPr>
          <a:xfrm>
            <a:off x="6093750" y="385495"/>
            <a:ext cx="6105261" cy="646331"/>
          </a:xfrm>
          <a:prstGeom prst="rect">
            <a:avLst/>
          </a:prstGeom>
        </p:spPr>
        <p:txBody>
          <a:bodyPr wrap="none">
            <a:spAutoFit/>
          </a:bodyPr>
          <a:lstStyle/>
          <a:p>
            <a:pPr lvl="1"/>
            <a:r>
              <a:rPr lang="en-US" sz="3600" b="1" dirty="0">
                <a:latin typeface="Times New Roman" pitchFamily="18" charset="0"/>
                <a:cs typeface="Times New Roman" pitchFamily="18" charset="0"/>
              </a:rPr>
              <a:t>INTEGRATION TESTING</a:t>
            </a:r>
          </a:p>
        </p:txBody>
      </p:sp>
      <p:sp>
        <p:nvSpPr>
          <p:cNvPr id="6" name="Rectangle 5"/>
          <p:cNvSpPr/>
          <p:nvPr/>
        </p:nvSpPr>
        <p:spPr>
          <a:xfrm>
            <a:off x="769257" y="1031826"/>
            <a:ext cx="16863423" cy="3908762"/>
          </a:xfrm>
          <a:prstGeom prst="rect">
            <a:avLst/>
          </a:prstGeom>
        </p:spPr>
        <p:txBody>
          <a:bodyPr wrap="square">
            <a:spAutoFit/>
          </a:bodyPr>
          <a:lstStyle/>
          <a:p>
            <a:pPr marL="457200" indent="-457200" algn="just">
              <a:buFont typeface="Arial" panose="020B0604020202020204" pitchFamily="34" charset="0"/>
              <a:buChar char="•"/>
            </a:pPr>
            <a:r>
              <a:rPr lang="en-IN" sz="3200" dirty="0">
                <a:latin typeface="Times New Roman" pitchFamily="18" charset="0"/>
                <a:cs typeface="Times New Roman" pitchFamily="18" charset="0"/>
              </a:rPr>
              <a:t>Software components are gradually merged and then tested as a cohesive group in an approach known as integration testing.</a:t>
            </a:r>
          </a:p>
          <a:p>
            <a:pPr marL="457200" indent="-457200" algn="just">
              <a:buFont typeface="Arial" panose="020B0604020202020204" pitchFamily="34" charset="0"/>
              <a:buChar char="•"/>
            </a:pPr>
            <a:r>
              <a:rPr lang="en-IN" sz="3200" dirty="0">
                <a:latin typeface="Times New Roman" pitchFamily="18" charset="0"/>
                <a:cs typeface="Times New Roman" pitchFamily="18" charset="0"/>
              </a:rPr>
              <a:t>Attach screenshot.</a:t>
            </a:r>
          </a:p>
          <a:p>
            <a:pPr marL="457200" indent="-457200" algn="just">
              <a:buFont typeface="Arial" panose="020B0604020202020204" pitchFamily="34" charset="0"/>
              <a:buChar char="•"/>
            </a:pPr>
            <a:endParaRPr lang="en-IN" sz="3200" dirty="0">
              <a:latin typeface="Times New Roman" pitchFamily="18" charset="0"/>
              <a:cs typeface="Times New Roman"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We conduct integration testing to test how different components of our software work together. This ensures that all the components are integrated correctly and function as expected.</a:t>
            </a:r>
          </a:p>
          <a:p>
            <a:pPr marL="457200" indent="-457200" algn="just">
              <a:buFont typeface="Arial" panose="020B0604020202020204" pitchFamily="34" charset="0"/>
              <a:buChar char="•"/>
            </a:pPr>
            <a:endParaRPr lang="en-IN" sz="2800" dirty="0">
              <a:latin typeface="Times New Roman" pitchFamily="18" charset="0"/>
              <a:cs typeface="Times New Roman" pitchFamily="18" charset="0"/>
            </a:endParaRPr>
          </a:p>
          <a:p>
            <a:pPr algn="just"/>
            <a:endParaRPr lang="en-IN" sz="2800" dirty="0">
              <a:latin typeface="Times New Roman" pitchFamily="18" charset="0"/>
              <a:cs typeface="Times New Roman"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272" y="4305945"/>
            <a:ext cx="12315737" cy="2080935"/>
          </a:xfrm>
          <a:prstGeom prst="rect">
            <a:avLst/>
          </a:prstGeom>
        </p:spPr>
      </p:pic>
      <p:pic>
        <p:nvPicPr>
          <p:cNvPr id="10" name="Picture 9"/>
          <p:cNvPicPr>
            <a:picLocks noChangeAspect="1"/>
          </p:cNvPicPr>
          <p:nvPr/>
        </p:nvPicPr>
        <p:blipFill>
          <a:blip r:embed="rId3"/>
          <a:stretch>
            <a:fillRect/>
          </a:stretch>
        </p:blipFill>
        <p:spPr>
          <a:xfrm>
            <a:off x="588645" y="6834975"/>
            <a:ext cx="17110710" cy="1458239"/>
          </a:xfrm>
          <a:prstGeom prst="rect">
            <a:avLst/>
          </a:prstGeom>
        </p:spPr>
      </p:pic>
    </p:spTree>
    <p:extLst>
      <p:ext uri="{BB962C8B-B14F-4D97-AF65-F5344CB8AC3E}">
        <p14:creationId xmlns:p14="http://schemas.microsoft.com/office/powerpoint/2010/main" val="287832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ACC227-5100-4833-9063-A1BC095AD8C5}" type="datetime4">
              <a:rPr lang="en-US" smtClean="0"/>
              <a:t>April 18, 2024</a:t>
            </a:fld>
            <a:endParaRPr lang="en-US"/>
          </a:p>
        </p:txBody>
      </p:sp>
      <p:sp>
        <p:nvSpPr>
          <p:cNvPr id="3" name="Footer Placeholder 2"/>
          <p:cNvSpPr>
            <a:spLocks noGrp="1"/>
          </p:cNvSpPr>
          <p:nvPr>
            <p:ph type="ftr" sz="quarter" idx="11"/>
          </p:nvPr>
        </p:nvSpPr>
        <p:spPr>
          <a:xfrm>
            <a:off x="5529278" y="9689678"/>
            <a:ext cx="7615222" cy="41770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
        <p:nvSpPr>
          <p:cNvPr id="7" name="Rectangle 6"/>
          <p:cNvSpPr/>
          <p:nvPr/>
        </p:nvSpPr>
        <p:spPr>
          <a:xfrm>
            <a:off x="6250202" y="497671"/>
            <a:ext cx="5399107" cy="646331"/>
          </a:xfrm>
          <a:prstGeom prst="rect">
            <a:avLst/>
          </a:prstGeom>
        </p:spPr>
        <p:txBody>
          <a:bodyPr wrap="none">
            <a:spAutoFit/>
          </a:bodyPr>
          <a:lstStyle/>
          <a:p>
            <a:pPr marL="355600" indent="-343535">
              <a:lnSpc>
                <a:spcPct val="100000"/>
              </a:lnSpc>
              <a:buSzPct val="83333"/>
              <a:tabLst>
                <a:tab pos="355600" algn="l"/>
                <a:tab pos="356235" algn="l"/>
              </a:tabLst>
            </a:pPr>
            <a:r>
              <a:rPr lang="en-IN" sz="3600" b="1" spc="-15" dirty="0">
                <a:latin typeface="Times New Roman"/>
                <a:cs typeface="Times New Roman"/>
              </a:rPr>
              <a:t>FUNCTIONAL</a:t>
            </a:r>
            <a:r>
              <a:rPr lang="en-IN" sz="3600" b="1" spc="90" dirty="0">
                <a:latin typeface="Times New Roman"/>
                <a:cs typeface="Times New Roman"/>
              </a:rPr>
              <a:t> </a:t>
            </a:r>
            <a:r>
              <a:rPr lang="en-IN" sz="3600" b="1" spc="-30" dirty="0">
                <a:latin typeface="Times New Roman"/>
                <a:cs typeface="Times New Roman"/>
              </a:rPr>
              <a:t>TESTING</a:t>
            </a:r>
            <a:endParaRPr lang="en-IN" sz="3600" b="1" dirty="0">
              <a:latin typeface="Times New Roman"/>
              <a:cs typeface="Times New Roman"/>
            </a:endParaRPr>
          </a:p>
        </p:txBody>
      </p:sp>
      <p:sp>
        <p:nvSpPr>
          <p:cNvPr id="8" name="Rectangle 7"/>
          <p:cNvSpPr/>
          <p:nvPr/>
        </p:nvSpPr>
        <p:spPr>
          <a:xfrm>
            <a:off x="841829" y="1467947"/>
            <a:ext cx="16227176" cy="2554545"/>
          </a:xfrm>
          <a:prstGeom prst="rect">
            <a:avLst/>
          </a:prstGeom>
        </p:spPr>
        <p:txBody>
          <a:bodyPr wrap="square">
            <a:spAutoFit/>
          </a:bodyPr>
          <a:lstStyle/>
          <a:p>
            <a:pPr marL="457200" indent="-457200" algn="just">
              <a:buFont typeface="Arial" panose="020B0604020202020204" pitchFamily="34" charset="0"/>
              <a:buChar char="•"/>
            </a:pPr>
            <a:r>
              <a:rPr lang="en-IN" sz="2800" dirty="0">
                <a:latin typeface="Times New Roman" pitchFamily="18" charset="0"/>
                <a:cs typeface="Times New Roman" pitchFamily="18" charset="0"/>
              </a:rPr>
              <a:t>One sort of testing called functional testing looks to determine if every component of the programme functions in accordance with the requirements of the software.</a:t>
            </a:r>
          </a:p>
          <a:p>
            <a:pPr marL="457200" indent="-457200" algn="just">
              <a:buFont typeface="Arial" panose="020B0604020202020204" pitchFamily="34" charset="0"/>
              <a:buChar char="•"/>
            </a:pPr>
            <a:endParaRPr lang="en-IN" sz="2800" dirty="0">
              <a:latin typeface="Times New Roman" pitchFamily="18" charset="0"/>
              <a:cs typeface="Times New Roman"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carry out functional testing to ensure that our software meets the specified functional requirements. This involves testing the functionality of the software against expected inputs and outputs.</a:t>
            </a:r>
          </a:p>
          <a:p>
            <a:pPr algn="just"/>
            <a:endParaRPr lang="en-IN" sz="2000" dirty="0"/>
          </a:p>
        </p:txBody>
      </p:sp>
      <p:pic>
        <p:nvPicPr>
          <p:cNvPr id="9" name="Picture 8"/>
          <p:cNvPicPr>
            <a:picLocks noChangeAspect="1"/>
          </p:cNvPicPr>
          <p:nvPr/>
        </p:nvPicPr>
        <p:blipFill>
          <a:blip r:embed="rId2"/>
          <a:stretch>
            <a:fillRect/>
          </a:stretch>
        </p:blipFill>
        <p:spPr>
          <a:xfrm>
            <a:off x="1727552" y="4409747"/>
            <a:ext cx="13345281" cy="305277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AA3677-0B74-4FC7-AF16-C6DE72594676}" type="datetime4">
              <a:rPr lang="en-US" smtClean="0"/>
              <a:t>April 18, 2024</a:t>
            </a:fld>
            <a:endParaRPr lang="en-US"/>
          </a:p>
        </p:txBody>
      </p:sp>
      <p:sp>
        <p:nvSpPr>
          <p:cNvPr id="3" name="Footer Placeholder 2"/>
          <p:cNvSpPr>
            <a:spLocks noGrp="1"/>
          </p:cNvSpPr>
          <p:nvPr>
            <p:ph type="ftr" sz="quarter" idx="11"/>
          </p:nvPr>
        </p:nvSpPr>
        <p:spPr>
          <a:xfrm>
            <a:off x="5529277" y="9689678"/>
            <a:ext cx="7533579" cy="41770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a:p>
        </p:txBody>
      </p:sp>
      <p:sp>
        <p:nvSpPr>
          <p:cNvPr id="5" name="Rectangle 4"/>
          <p:cNvSpPr/>
          <p:nvPr/>
        </p:nvSpPr>
        <p:spPr>
          <a:xfrm>
            <a:off x="6270215" y="490743"/>
            <a:ext cx="4228722" cy="646331"/>
          </a:xfrm>
          <a:prstGeom prst="rect">
            <a:avLst/>
          </a:prstGeom>
        </p:spPr>
        <p:txBody>
          <a:bodyPr wrap="none">
            <a:spAutoFit/>
          </a:bodyPr>
          <a:lstStyle/>
          <a:p>
            <a:pPr marL="355600" indent="-343535">
              <a:lnSpc>
                <a:spcPct val="100000"/>
              </a:lnSpc>
              <a:spcBef>
                <a:spcPts val="100"/>
              </a:spcBef>
              <a:buSzPct val="83333"/>
              <a:tabLst>
                <a:tab pos="355600" algn="l"/>
                <a:tab pos="356235" algn="l"/>
              </a:tabLst>
            </a:pPr>
            <a:r>
              <a:rPr lang="en-IN" sz="3600" b="1" spc="-5" dirty="0">
                <a:latin typeface="Times New Roman"/>
                <a:cs typeface="Times New Roman"/>
              </a:rPr>
              <a:t>SYSTEM</a:t>
            </a:r>
            <a:r>
              <a:rPr lang="en-IN" sz="3600" b="1" spc="10" dirty="0">
                <a:latin typeface="Times New Roman"/>
                <a:cs typeface="Times New Roman"/>
              </a:rPr>
              <a:t> </a:t>
            </a:r>
            <a:r>
              <a:rPr lang="en-IN" sz="3600" b="1" spc="-25" dirty="0">
                <a:latin typeface="Times New Roman"/>
                <a:cs typeface="Times New Roman"/>
              </a:rPr>
              <a:t>TESTING</a:t>
            </a:r>
            <a:endParaRPr lang="en-IN" sz="3600" dirty="0">
              <a:latin typeface="Times New Roman"/>
              <a:cs typeface="Times New Roman"/>
            </a:endParaRPr>
          </a:p>
        </p:txBody>
      </p:sp>
      <p:sp>
        <p:nvSpPr>
          <p:cNvPr id="6" name="Rectangle 5"/>
          <p:cNvSpPr/>
          <p:nvPr/>
        </p:nvSpPr>
        <p:spPr>
          <a:xfrm>
            <a:off x="935020" y="1675307"/>
            <a:ext cx="16874998" cy="2092881"/>
          </a:xfrm>
          <a:prstGeom prst="rect">
            <a:avLst/>
          </a:prstGeom>
        </p:spPr>
        <p:txBody>
          <a:bodyPr wrap="square">
            <a:spAutoFit/>
          </a:bodyPr>
          <a:lstStyle/>
          <a:p>
            <a:pPr marL="45720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Testing an entire, fully integrated software product is known as system testing.</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conduct integration testing to test how different components of our software work together. This ensures that all the components are integrated correctly and function as expected.</a:t>
            </a:r>
          </a:p>
          <a:p>
            <a:pPr algn="just"/>
            <a:endParaRPr lang="en-IN" dirty="0"/>
          </a:p>
        </p:txBody>
      </p:sp>
      <p:pic>
        <p:nvPicPr>
          <p:cNvPr id="9" name="Picture 8"/>
          <p:cNvPicPr>
            <a:picLocks noChangeAspect="1"/>
          </p:cNvPicPr>
          <p:nvPr/>
        </p:nvPicPr>
        <p:blipFill>
          <a:blip r:embed="rId2"/>
          <a:stretch>
            <a:fillRect/>
          </a:stretch>
        </p:blipFill>
        <p:spPr>
          <a:xfrm>
            <a:off x="1102241" y="4064703"/>
            <a:ext cx="8193825" cy="3089812"/>
          </a:xfrm>
          <a:prstGeom prst="rect">
            <a:avLst/>
          </a:prstGeom>
        </p:spPr>
      </p:pic>
      <p:pic>
        <p:nvPicPr>
          <p:cNvPr id="11" name="Picture 10"/>
          <p:cNvPicPr>
            <a:picLocks noChangeAspect="1"/>
          </p:cNvPicPr>
          <p:nvPr/>
        </p:nvPicPr>
        <p:blipFill>
          <a:blip r:embed="rId3"/>
          <a:stretch>
            <a:fillRect/>
          </a:stretch>
        </p:blipFill>
        <p:spPr>
          <a:xfrm>
            <a:off x="10798579" y="3473809"/>
            <a:ext cx="5036128" cy="4042673"/>
          </a:xfrm>
          <a:prstGeom prst="rect">
            <a:avLst/>
          </a:prstGeom>
        </p:spPr>
      </p:pic>
      <p:sp>
        <p:nvSpPr>
          <p:cNvPr id="12" name="Rectangle 11"/>
          <p:cNvSpPr/>
          <p:nvPr/>
        </p:nvSpPr>
        <p:spPr>
          <a:xfrm>
            <a:off x="4468526" y="7878449"/>
            <a:ext cx="9807985" cy="1200329"/>
          </a:xfrm>
          <a:prstGeom prst="rect">
            <a:avLst/>
          </a:prstGeom>
        </p:spPr>
        <p:txBody>
          <a:bodyPr wrap="square">
            <a:spAutoFit/>
          </a:bodyPr>
          <a:lstStyle/>
          <a:p>
            <a:r>
              <a:rPr lang="en-US" sz="2400" dirty="0">
                <a:solidFill>
                  <a:srgbClr val="212121"/>
                </a:solidFill>
                <a:latin typeface="Courier New" panose="02070309020205020404" pitchFamily="49" charset="0"/>
              </a:rPr>
              <a:t>1/1 [==============================] - 0s 18ms/step Your waste material is cardboard with 98.2 % accuracy</a:t>
            </a:r>
            <a:endParaRPr lang="en-US" sz="2400" dirty="0"/>
          </a:p>
        </p:txBody>
      </p:sp>
    </p:spTree>
    <p:extLst>
      <p:ext uri="{BB962C8B-B14F-4D97-AF65-F5344CB8AC3E}">
        <p14:creationId xmlns:p14="http://schemas.microsoft.com/office/powerpoint/2010/main" val="1488947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4E42DB-CB4F-4D47-A244-6B18451B873F}" type="datetime4">
              <a:rPr lang="en-US" smtClean="0"/>
              <a:t>April 18, 2024</a:t>
            </a:fld>
            <a:endParaRPr lang="en-US"/>
          </a:p>
        </p:txBody>
      </p:sp>
      <p:sp>
        <p:nvSpPr>
          <p:cNvPr id="3" name="Footer Placeholder 2"/>
          <p:cNvSpPr>
            <a:spLocks noGrp="1"/>
          </p:cNvSpPr>
          <p:nvPr>
            <p:ph type="ftr" sz="quarter" idx="11"/>
          </p:nvPr>
        </p:nvSpPr>
        <p:spPr>
          <a:xfrm>
            <a:off x="5529278" y="9689678"/>
            <a:ext cx="7435608"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sp>
        <p:nvSpPr>
          <p:cNvPr id="5" name="Rectangle 4"/>
          <p:cNvSpPr/>
          <p:nvPr/>
        </p:nvSpPr>
        <p:spPr>
          <a:xfrm>
            <a:off x="6462207" y="643804"/>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a:cs typeface="Times New Roman"/>
              </a:rPr>
              <a:t>INPUT</a:t>
            </a:r>
            <a:r>
              <a:rPr lang="en-IN" sz="3600" b="1" spc="85" dirty="0">
                <a:latin typeface="Times New Roman"/>
                <a:cs typeface="Times New Roman"/>
              </a:rPr>
              <a:t> </a:t>
            </a:r>
            <a:r>
              <a:rPr lang="en-IN" sz="3600" b="1" spc="-10" dirty="0">
                <a:latin typeface="Times New Roman"/>
                <a:cs typeface="Times New Roman"/>
              </a:rPr>
              <a:t>AND</a:t>
            </a:r>
            <a:r>
              <a:rPr lang="en-IN" sz="3600" b="1" spc="-35" dirty="0">
                <a:latin typeface="Times New Roman"/>
                <a:cs typeface="Times New Roman"/>
              </a:rPr>
              <a:t> </a:t>
            </a:r>
            <a:r>
              <a:rPr lang="en-IN" sz="3600" b="1" spc="-5" dirty="0">
                <a:latin typeface="Times New Roman"/>
                <a:cs typeface="Times New Roman"/>
              </a:rPr>
              <a:t>OUTPUT</a:t>
            </a:r>
            <a:endParaRPr lang="en-IN" sz="3600" dirty="0">
              <a:latin typeface="Times New Roman"/>
              <a:cs typeface="Times New Roman"/>
            </a:endParaRPr>
          </a:p>
        </p:txBody>
      </p:sp>
      <p:pic>
        <p:nvPicPr>
          <p:cNvPr id="10" name="Picture 9"/>
          <p:cNvPicPr>
            <a:picLocks noChangeAspect="1"/>
          </p:cNvPicPr>
          <p:nvPr/>
        </p:nvPicPr>
        <p:blipFill>
          <a:blip r:embed="rId2"/>
          <a:stretch>
            <a:fillRect/>
          </a:stretch>
        </p:blipFill>
        <p:spPr>
          <a:xfrm>
            <a:off x="9390744" y="1732820"/>
            <a:ext cx="8389257" cy="5871940"/>
          </a:xfrm>
          <a:prstGeom prst="rect">
            <a:avLst/>
          </a:prstGeom>
        </p:spPr>
      </p:pic>
      <p:pic>
        <p:nvPicPr>
          <p:cNvPr id="12" name="Picture 11"/>
          <p:cNvPicPr>
            <a:picLocks noChangeAspect="1"/>
          </p:cNvPicPr>
          <p:nvPr/>
        </p:nvPicPr>
        <p:blipFill>
          <a:blip r:embed="rId3"/>
          <a:stretch>
            <a:fillRect/>
          </a:stretch>
        </p:blipFill>
        <p:spPr>
          <a:xfrm>
            <a:off x="653143" y="1732820"/>
            <a:ext cx="8389257" cy="58719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D5F51F-90D6-4A11-B8A3-F9ED547966F7}" type="datetime4">
              <a:rPr lang="en-US" smtClean="0"/>
              <a:t>April 18, 2024</a:t>
            </a:fld>
            <a:endParaRPr lang="en-US"/>
          </a:p>
        </p:txBody>
      </p:sp>
      <p:sp>
        <p:nvSpPr>
          <p:cNvPr id="3" name="Footer Placeholder 2"/>
          <p:cNvSpPr>
            <a:spLocks noGrp="1"/>
          </p:cNvSpPr>
          <p:nvPr>
            <p:ph type="ftr" sz="quarter" idx="11"/>
          </p:nvPr>
        </p:nvSpPr>
        <p:spPr>
          <a:xfrm>
            <a:off x="5529278" y="9689678"/>
            <a:ext cx="7435608"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36</a:t>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a:cs typeface="Times New Roman"/>
              </a:rPr>
              <a:t>SOURCE</a:t>
            </a:r>
            <a:r>
              <a:rPr lang="en-IN" sz="3600" b="1" spc="-65" dirty="0">
                <a:latin typeface="Times New Roman"/>
                <a:cs typeface="Times New Roman"/>
              </a:rPr>
              <a:t> </a:t>
            </a:r>
            <a:r>
              <a:rPr lang="en-IN" sz="3600" b="1" spc="-5" dirty="0">
                <a:latin typeface="Times New Roman"/>
                <a:cs typeface="Times New Roman"/>
              </a:rPr>
              <a:t>CODE</a:t>
            </a:r>
            <a:endParaRPr lang="en-IN" sz="3600" b="1" dirty="0"/>
          </a:p>
        </p:txBody>
      </p:sp>
      <p:sp>
        <p:nvSpPr>
          <p:cNvPr id="7" name="TextBox 6"/>
          <p:cNvSpPr txBox="1"/>
          <p:nvPr/>
        </p:nvSpPr>
        <p:spPr>
          <a:xfrm>
            <a:off x="856672" y="1116292"/>
            <a:ext cx="16262927" cy="858696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import </a:t>
            </a:r>
            <a:r>
              <a:rPr lang="en-US" sz="2400" dirty="0" err="1">
                <a:latin typeface="Times New Roman" panose="02020603050405020304" pitchFamily="18" charset="0"/>
                <a:cs typeface="Times New Roman" panose="02020603050405020304" pitchFamily="18" charset="0"/>
              </a:rPr>
              <a:t>tensorflow</a:t>
            </a:r>
            <a:r>
              <a:rPr lang="en-US" sz="2400" dirty="0">
                <a:latin typeface="Times New Roman" panose="02020603050405020304" pitchFamily="18" charset="0"/>
                <a:cs typeface="Times New Roman" panose="02020603050405020304" pitchFamily="18" charset="0"/>
              </a:rPr>
              <a:t> as </a:t>
            </a:r>
            <a:r>
              <a:rPr lang="en-US" sz="2400" dirty="0" err="1">
                <a:latin typeface="Times New Roman" panose="02020603050405020304" pitchFamily="18" charset="0"/>
                <a:cs typeface="Times New Roman" panose="02020603050405020304" pitchFamily="18" charset="0"/>
              </a:rPr>
              <a:t>tf</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import </a:t>
            </a:r>
            <a:r>
              <a:rPr lang="en-US" sz="2400" dirty="0" err="1">
                <a:latin typeface="Times New Roman" panose="02020603050405020304" pitchFamily="18" charset="0"/>
                <a:cs typeface="Times New Roman" panose="02020603050405020304" pitchFamily="18" charset="0"/>
              </a:rPr>
              <a:t>numpy</a:t>
            </a:r>
            <a:r>
              <a:rPr lang="en-US" sz="2400" dirty="0">
                <a:latin typeface="Times New Roman" panose="02020603050405020304" pitchFamily="18" charset="0"/>
                <a:cs typeface="Times New Roman" panose="02020603050405020304" pitchFamily="18" charset="0"/>
              </a:rPr>
              <a:t> as np</a:t>
            </a:r>
          </a:p>
          <a:p>
            <a:r>
              <a:rPr lang="en-US" sz="2400" dirty="0">
                <a:latin typeface="Times New Roman" panose="02020603050405020304" pitchFamily="18" charset="0"/>
                <a:cs typeface="Times New Roman" panose="02020603050405020304" pitchFamily="18" charset="0"/>
              </a:rPr>
              <a:t>import </a:t>
            </a:r>
            <a:r>
              <a:rPr lang="en-US" sz="2400" dirty="0" err="1">
                <a:latin typeface="Times New Roman" panose="02020603050405020304" pitchFamily="18" charset="0"/>
                <a:cs typeface="Times New Roman" panose="02020603050405020304" pitchFamily="18" charset="0"/>
              </a:rPr>
              <a:t>matplotlib.pyplot</a:t>
            </a:r>
            <a:r>
              <a:rPr lang="en-US" sz="2400" dirty="0">
                <a:latin typeface="Times New Roman" panose="02020603050405020304" pitchFamily="18" charset="0"/>
                <a:cs typeface="Times New Roman" panose="02020603050405020304" pitchFamily="18" charset="0"/>
              </a:rPr>
              <a:t> as </a:t>
            </a:r>
            <a:r>
              <a:rPr lang="en-US" sz="2400" dirty="0" err="1">
                <a:latin typeface="Times New Roman" panose="02020603050405020304" pitchFamily="18" charset="0"/>
                <a:cs typeface="Times New Roman" panose="02020603050405020304" pitchFamily="18" charset="0"/>
              </a:rPr>
              <a:t>plt</a:t>
            </a:r>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 prepare the data and generate the data</a:t>
            </a:r>
          </a:p>
          <a:p>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from </a:t>
            </a:r>
            <a:r>
              <a:rPr lang="en-US" sz="2400" dirty="0" err="1">
                <a:latin typeface="Times New Roman" panose="02020603050405020304" pitchFamily="18" charset="0"/>
                <a:cs typeface="Times New Roman" panose="02020603050405020304" pitchFamily="18" charset="0"/>
              </a:rPr>
              <a:t>tensorflow.keras.preprocessing.image</a:t>
            </a:r>
            <a:r>
              <a:rPr lang="en-US" sz="2400" dirty="0">
                <a:latin typeface="Times New Roman" panose="02020603050405020304" pitchFamily="18" charset="0"/>
                <a:cs typeface="Times New Roman" panose="02020603050405020304" pitchFamily="18" charset="0"/>
              </a:rPr>
              <a:t> import </a:t>
            </a:r>
            <a:r>
              <a:rPr lang="en-US" sz="2400" dirty="0" err="1">
                <a:latin typeface="Times New Roman" panose="02020603050405020304" pitchFamily="18" charset="0"/>
                <a:cs typeface="Times New Roman" panose="02020603050405020304" pitchFamily="18" charset="0"/>
              </a:rPr>
              <a:t>ImageDataGenerator</a:t>
            </a:r>
            <a:endParaRPr lang="en-US" sz="2400" dirty="0">
              <a:latin typeface="Times New Roman" panose="02020603050405020304" pitchFamily="18" charset="0"/>
              <a:cs typeface="Times New Roman" panose="02020603050405020304" pitchFamily="18" charset="0"/>
            </a:endParaRPr>
          </a:p>
          <a:p>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gen_train</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ImageDataGenerator</a:t>
            </a:r>
            <a:r>
              <a:rPr lang="en-US" sz="2400" dirty="0">
                <a:latin typeface="Times New Roman" panose="02020603050405020304" pitchFamily="18" charset="0"/>
                <a:cs typeface="Times New Roman" panose="02020603050405020304" pitchFamily="18" charset="0"/>
              </a:rPr>
              <a:t>(rescale = 1/255, </a:t>
            </a:r>
            <a:r>
              <a:rPr lang="en-US" sz="2400" dirty="0" err="1">
                <a:latin typeface="Times New Roman" panose="02020603050405020304" pitchFamily="18" charset="0"/>
                <a:cs typeface="Times New Roman" panose="02020603050405020304" pitchFamily="18" charset="0"/>
              </a:rPr>
              <a:t>shear_range</a:t>
            </a:r>
            <a:r>
              <a:rPr lang="en-US" sz="2400" dirty="0">
                <a:latin typeface="Times New Roman" panose="02020603050405020304" pitchFamily="18" charset="0"/>
                <a:cs typeface="Times New Roman" panose="02020603050405020304" pitchFamily="18" charset="0"/>
              </a:rPr>
              <a:t> = 0.2, </a:t>
            </a:r>
            <a:r>
              <a:rPr lang="en-US" sz="2400" dirty="0" err="1">
                <a:latin typeface="Times New Roman" panose="02020603050405020304" pitchFamily="18" charset="0"/>
                <a:cs typeface="Times New Roman" panose="02020603050405020304" pitchFamily="18" charset="0"/>
              </a:rPr>
              <a:t>zoom_range</a:t>
            </a:r>
            <a:r>
              <a:rPr lang="en-US" sz="2400" dirty="0">
                <a:latin typeface="Times New Roman" panose="02020603050405020304" pitchFamily="18" charset="0"/>
                <a:cs typeface="Times New Roman" panose="02020603050405020304" pitchFamily="18" charset="0"/>
              </a:rPr>
              <a:t> = 0.2,</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brightness_range</a:t>
            </a:r>
            <a:r>
              <a:rPr lang="en-US" sz="2400" dirty="0">
                <a:latin typeface="Times New Roman" panose="02020603050405020304" pitchFamily="18" charset="0"/>
                <a:cs typeface="Times New Roman" panose="02020603050405020304" pitchFamily="18" charset="0"/>
              </a:rPr>
              <a:t> = (0.1, 0.5), </a:t>
            </a:r>
            <a:r>
              <a:rPr lang="en-US" sz="2400" dirty="0" err="1">
                <a:latin typeface="Times New Roman" panose="02020603050405020304" pitchFamily="18" charset="0"/>
                <a:cs typeface="Times New Roman" panose="02020603050405020304" pitchFamily="18" charset="0"/>
              </a:rPr>
              <a:t>horizontal_flip</a:t>
            </a:r>
            <a:r>
              <a:rPr lang="en-US" sz="2400" dirty="0">
                <a:latin typeface="Times New Roman" panose="02020603050405020304" pitchFamily="18" charset="0"/>
                <a:cs typeface="Times New Roman" panose="02020603050405020304" pitchFamily="18" charset="0"/>
              </a:rPr>
              <a:t>=True)</a:t>
            </a:r>
          </a:p>
          <a:p>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train_data</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gen_train.flow_from_directory</a:t>
            </a:r>
            <a:r>
              <a:rPr lang="en-US" sz="2400" dirty="0">
                <a:latin typeface="Times New Roman" panose="02020603050405020304" pitchFamily="18" charset="0"/>
                <a:cs typeface="Times New Roman" panose="02020603050405020304" pitchFamily="18" charset="0"/>
              </a:rPr>
              <a:t>("/content/drive/</a:t>
            </a:r>
            <a:r>
              <a:rPr lang="en-US" sz="2400" dirty="0" err="1">
                <a:latin typeface="Times New Roman" panose="02020603050405020304" pitchFamily="18" charset="0"/>
                <a:cs typeface="Times New Roman" panose="02020603050405020304" pitchFamily="18" charset="0"/>
              </a:rPr>
              <a:t>MyDrive</a:t>
            </a:r>
            <a:r>
              <a:rPr lang="en-US" sz="2400" dirty="0">
                <a:latin typeface="Times New Roman" panose="02020603050405020304" pitchFamily="18" charset="0"/>
                <a:cs typeface="Times New Roman" panose="02020603050405020304" pitchFamily="18" charset="0"/>
              </a:rPr>
              <a:t>/Garbage classification/Garbage classification",</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target_size</a:t>
            </a:r>
            <a:r>
              <a:rPr lang="en-US" sz="2400" dirty="0">
                <a:latin typeface="Times New Roman" panose="02020603050405020304" pitchFamily="18" charset="0"/>
                <a:cs typeface="Times New Roman" panose="02020603050405020304" pitchFamily="18" charset="0"/>
              </a:rPr>
              <a:t> = (224, 224), </a:t>
            </a:r>
            <a:r>
              <a:rPr lang="en-US" sz="2400" dirty="0" err="1">
                <a:latin typeface="Times New Roman" panose="02020603050405020304" pitchFamily="18" charset="0"/>
                <a:cs typeface="Times New Roman" panose="02020603050405020304" pitchFamily="18" charset="0"/>
              </a:rPr>
              <a:t>batch_size</a:t>
            </a:r>
            <a:r>
              <a:rPr lang="en-US" sz="2400" dirty="0">
                <a:latin typeface="Times New Roman" panose="02020603050405020304" pitchFamily="18" charset="0"/>
                <a:cs typeface="Times New Roman" panose="02020603050405020304" pitchFamily="18" charset="0"/>
              </a:rPr>
              <a:t> = 32, </a:t>
            </a:r>
            <a:r>
              <a:rPr lang="en-US" sz="2400" dirty="0" err="1">
                <a:latin typeface="Times New Roman" panose="02020603050405020304" pitchFamily="18" charset="0"/>
                <a:cs typeface="Times New Roman" panose="02020603050405020304" pitchFamily="18" charset="0"/>
              </a:rPr>
              <a:t>class_mode</a:t>
            </a:r>
            <a:r>
              <a:rPr lang="en-US" sz="2400" dirty="0">
                <a:latin typeface="Times New Roman" panose="02020603050405020304" pitchFamily="18" charset="0"/>
                <a:cs typeface="Times New Roman" panose="02020603050405020304" pitchFamily="18" charset="0"/>
              </a:rPr>
              <a:t>="categorical")</a:t>
            </a:r>
          </a:p>
          <a:p>
            <a:r>
              <a:rPr lang="en-US" sz="2400" dirty="0">
                <a:solidFill>
                  <a:srgbClr val="FF0000"/>
                </a:solidFill>
                <a:latin typeface="Times New Roman" panose="02020603050405020304" pitchFamily="18" charset="0"/>
                <a:cs typeface="Times New Roman" panose="02020603050405020304" pitchFamily="18" charset="0"/>
              </a:rPr>
              <a:t>#VGG16 model's parameter to solve this problem</a:t>
            </a:r>
          </a:p>
          <a:p>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from tensorflow.keras.applications.vgg16 import VGG16</a:t>
            </a:r>
          </a:p>
          <a:p>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vgg16 = VGG16(</a:t>
            </a:r>
            <a:r>
              <a:rPr lang="en-US" sz="2400" dirty="0" err="1">
                <a:latin typeface="Times New Roman" panose="02020603050405020304" pitchFamily="18" charset="0"/>
                <a:cs typeface="Times New Roman" panose="02020603050405020304" pitchFamily="18" charset="0"/>
              </a:rPr>
              <a:t>input_shape</a:t>
            </a:r>
            <a:r>
              <a:rPr lang="en-US" sz="2400" dirty="0">
                <a:latin typeface="Times New Roman" panose="02020603050405020304" pitchFamily="18" charset="0"/>
                <a:cs typeface="Times New Roman" panose="02020603050405020304" pitchFamily="18" charset="0"/>
              </a:rPr>
              <a:t> = (224, 224, 3), weights = "</a:t>
            </a:r>
            <a:r>
              <a:rPr lang="en-US" sz="2400" dirty="0" err="1">
                <a:latin typeface="Times New Roman" panose="02020603050405020304" pitchFamily="18" charset="0"/>
                <a:cs typeface="Times New Roman" panose="02020603050405020304" pitchFamily="18" charset="0"/>
              </a:rPr>
              <a:t>imagenet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include_top</a:t>
            </a:r>
            <a:r>
              <a:rPr lang="en-US" sz="2400" dirty="0">
                <a:latin typeface="Times New Roman" panose="02020603050405020304" pitchFamily="18" charset="0"/>
                <a:cs typeface="Times New Roman" panose="02020603050405020304" pitchFamily="18" charset="0"/>
              </a:rPr>
              <a:t> = False)</a:t>
            </a:r>
          </a:p>
          <a:p>
            <a:r>
              <a:rPr lang="en-US" sz="2400" dirty="0">
                <a:latin typeface="Times New Roman" panose="02020603050405020304" pitchFamily="18" charset="0"/>
                <a:cs typeface="Times New Roman" panose="02020603050405020304" pitchFamily="18" charset="0"/>
              </a:rPr>
              <a:t>for layer in vgg16.layers:</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layer.trainable</a:t>
            </a:r>
            <a:r>
              <a:rPr lang="en-US" sz="2400" dirty="0">
                <a:latin typeface="Times New Roman" panose="02020603050405020304" pitchFamily="18" charset="0"/>
                <a:cs typeface="Times New Roman" panose="02020603050405020304" pitchFamily="18" charset="0"/>
              </a:rPr>
              <a:t> = False</a:t>
            </a:r>
          </a:p>
          <a:p>
            <a:r>
              <a:rPr lang="en-US" sz="2400" dirty="0">
                <a:latin typeface="Times New Roman" panose="02020603050405020304" pitchFamily="18" charset="0"/>
                <a:cs typeface="Times New Roman" panose="02020603050405020304" pitchFamily="18" charset="0"/>
              </a:rPr>
              <a:t>from </a:t>
            </a:r>
            <a:r>
              <a:rPr lang="en-US" sz="2400" dirty="0" err="1">
                <a:latin typeface="Times New Roman" panose="02020603050405020304" pitchFamily="18" charset="0"/>
                <a:cs typeface="Times New Roman" panose="02020603050405020304" pitchFamily="18" charset="0"/>
              </a:rPr>
              <a:t>tensorflow.keras</a:t>
            </a:r>
            <a:r>
              <a:rPr lang="en-US" sz="2400" dirty="0">
                <a:latin typeface="Times New Roman" panose="02020603050405020304" pitchFamily="18" charset="0"/>
                <a:cs typeface="Times New Roman" panose="02020603050405020304" pitchFamily="18" charset="0"/>
              </a:rPr>
              <a:t> import layers</a:t>
            </a:r>
          </a:p>
          <a:p>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x = </a:t>
            </a:r>
            <a:r>
              <a:rPr lang="en-US" sz="2400" dirty="0" err="1">
                <a:latin typeface="Times New Roman" panose="02020603050405020304" pitchFamily="18" charset="0"/>
                <a:cs typeface="Times New Roman" panose="02020603050405020304" pitchFamily="18" charset="0"/>
              </a:rPr>
              <a:t>layers.Flatten</a:t>
            </a:r>
            <a:r>
              <a:rPr lang="en-US" sz="2400" dirty="0">
                <a:latin typeface="Times New Roman" panose="02020603050405020304" pitchFamily="18" charset="0"/>
                <a:cs typeface="Times New Roman" panose="02020603050405020304" pitchFamily="18" charset="0"/>
              </a:rPr>
              <a:t>()(vgg16.output)</a:t>
            </a:r>
            <a:endParaRPr lang="en-US" dirty="0"/>
          </a:p>
          <a:p>
            <a:r>
              <a:rPr lang="en-IN" sz="24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2A570-7C02-4B8C-A844-B09B509F7C91}" type="datetime4">
              <a:rPr lang="en-US" smtClean="0"/>
              <a:t>April 18, 2024</a:t>
            </a:fld>
            <a:endParaRPr lang="en-US"/>
          </a:p>
        </p:txBody>
      </p:sp>
      <p:sp>
        <p:nvSpPr>
          <p:cNvPr id="3" name="Footer Placeholder 2"/>
          <p:cNvSpPr>
            <a:spLocks noGrp="1"/>
          </p:cNvSpPr>
          <p:nvPr>
            <p:ph type="ftr" sz="quarter" idx="11"/>
          </p:nvPr>
        </p:nvSpPr>
        <p:spPr>
          <a:xfrm>
            <a:off x="5529278" y="9689678"/>
            <a:ext cx="7353372" cy="597322"/>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a:p>
        </p:txBody>
      </p:sp>
      <p:sp>
        <p:nvSpPr>
          <p:cNvPr id="5" name="Rectangle 4"/>
          <p:cNvSpPr/>
          <p:nvPr/>
        </p:nvSpPr>
        <p:spPr>
          <a:xfrm>
            <a:off x="1076960" y="364048"/>
            <a:ext cx="13103497" cy="8586966"/>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#Add output layers or prediction layer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prediction = </a:t>
            </a:r>
            <a:r>
              <a:rPr lang="en-US" sz="2400" dirty="0" err="1">
                <a:latin typeface="Times New Roman" panose="02020603050405020304" pitchFamily="18" charset="0"/>
                <a:cs typeface="Times New Roman" panose="02020603050405020304" pitchFamily="18" charset="0"/>
              </a:rPr>
              <a:t>layers.Dense</a:t>
            </a:r>
            <a:r>
              <a:rPr lang="en-US" sz="2400" dirty="0">
                <a:latin typeface="Times New Roman" panose="02020603050405020304" pitchFamily="18" charset="0"/>
                <a:cs typeface="Times New Roman" panose="02020603050405020304" pitchFamily="18" charset="0"/>
              </a:rPr>
              <a:t>(units = 6, activation="</a:t>
            </a:r>
            <a:r>
              <a:rPr lang="en-US" sz="2400" dirty="0" err="1">
                <a:latin typeface="Times New Roman" panose="02020603050405020304" pitchFamily="18" charset="0"/>
                <a:cs typeface="Times New Roman" panose="02020603050405020304" pitchFamily="18" charset="0"/>
              </a:rPr>
              <a:t>softmax</a:t>
            </a:r>
            <a:r>
              <a:rPr lang="en-US" sz="2400" dirty="0">
                <a:latin typeface="Times New Roman" panose="02020603050405020304" pitchFamily="18" charset="0"/>
                <a:cs typeface="Times New Roman" panose="02020603050405020304" pitchFamily="18" charset="0"/>
              </a:rPr>
              <a:t>")(x)</a:t>
            </a:r>
          </a:p>
          <a:p>
            <a:br>
              <a:rPr lang="en-US" sz="2400" dirty="0">
                <a:solidFill>
                  <a:srgbClr val="FF0000"/>
                </a:solidFill>
                <a:latin typeface="Times New Roman" panose="02020603050405020304" pitchFamily="18" charset="0"/>
                <a:cs typeface="Times New Roman" panose="02020603050405020304" pitchFamily="18" charset="0"/>
              </a:rPr>
            </a:br>
            <a:r>
              <a:rPr lang="en-US" sz="2400" dirty="0">
                <a:solidFill>
                  <a:srgbClr val="FF0000"/>
                </a:solidFill>
                <a:latin typeface="Times New Roman" panose="02020603050405020304" pitchFamily="18" charset="0"/>
                <a:cs typeface="Times New Roman" panose="02020603050405020304" pitchFamily="18" charset="0"/>
              </a:rPr>
              <a:t># creating a model object</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model = </a:t>
            </a:r>
            <a:r>
              <a:rPr lang="en-US" sz="2400" dirty="0" err="1">
                <a:latin typeface="Times New Roman" panose="02020603050405020304" pitchFamily="18" charset="0"/>
                <a:cs typeface="Times New Roman" panose="02020603050405020304" pitchFamily="18" charset="0"/>
              </a:rPr>
              <a:t>tf.keras.models.Model</a:t>
            </a:r>
            <a:r>
              <a:rPr lang="en-US" sz="2400" dirty="0">
                <a:latin typeface="Times New Roman" panose="02020603050405020304" pitchFamily="18" charset="0"/>
                <a:cs typeface="Times New Roman" panose="02020603050405020304" pitchFamily="18" charset="0"/>
              </a:rPr>
              <a:t>(inputs = vgg16.input, outputs=prediction)</a:t>
            </a:r>
          </a:p>
          <a:p>
            <a:r>
              <a:rPr lang="en-US" sz="2400" dirty="0" err="1">
                <a:latin typeface="Times New Roman" panose="02020603050405020304" pitchFamily="18" charset="0"/>
                <a:cs typeface="Times New Roman" panose="02020603050405020304" pitchFamily="18" charset="0"/>
              </a:rPr>
              <a:t>model.summary</a:t>
            </a:r>
            <a:r>
              <a:rPr lang="en-US" sz="2400" dirty="0">
                <a:latin typeface="Times New Roman" panose="02020603050405020304" pitchFamily="18" charset="0"/>
                <a:cs typeface="Times New Roman" panose="02020603050405020304" pitchFamily="18" charset="0"/>
              </a:rPr>
              <a:t>()</a:t>
            </a:r>
          </a:p>
          <a:p>
            <a:br>
              <a:rPr lang="en-US" sz="2400" dirty="0"/>
            </a:br>
            <a:r>
              <a:rPr lang="en-US" sz="2400" dirty="0" err="1">
                <a:latin typeface="Times New Roman" panose="02020603050405020304" pitchFamily="18" charset="0"/>
                <a:cs typeface="Times New Roman" panose="02020603050405020304" pitchFamily="18" charset="0"/>
              </a:rPr>
              <a:t>model.compile</a:t>
            </a:r>
            <a:r>
              <a:rPr lang="en-US" sz="2400" dirty="0">
                <a:latin typeface="Times New Roman" panose="02020603050405020304" pitchFamily="18" charset="0"/>
                <a:cs typeface="Times New Roman" panose="02020603050405020304" pitchFamily="18" charset="0"/>
              </a:rPr>
              <a:t>(optimizer="</a:t>
            </a:r>
            <a:r>
              <a:rPr lang="en-US" sz="2400" dirty="0" err="1">
                <a:latin typeface="Times New Roman" panose="02020603050405020304" pitchFamily="18" charset="0"/>
                <a:cs typeface="Times New Roman" panose="02020603050405020304" pitchFamily="18" charset="0"/>
              </a:rPr>
              <a:t>adam</a:t>
            </a:r>
            <a:r>
              <a:rPr lang="en-US" sz="2400" dirty="0">
                <a:latin typeface="Times New Roman" panose="02020603050405020304" pitchFamily="18" charset="0"/>
                <a:cs typeface="Times New Roman" panose="02020603050405020304" pitchFamily="18" charset="0"/>
              </a:rPr>
              <a:t>", loss="</a:t>
            </a:r>
            <a:r>
              <a:rPr lang="en-US" sz="2400" dirty="0" err="1">
                <a:latin typeface="Times New Roman" panose="02020603050405020304" pitchFamily="18" charset="0"/>
                <a:cs typeface="Times New Roman" panose="02020603050405020304" pitchFamily="18" charset="0"/>
              </a:rPr>
              <a:t>categorical_crossentropy</a:t>
            </a:r>
            <a:r>
              <a:rPr lang="en-US" sz="2400" dirty="0">
                <a:latin typeface="Times New Roman" panose="02020603050405020304" pitchFamily="18" charset="0"/>
                <a:cs typeface="Times New Roman" panose="02020603050405020304" pitchFamily="18" charset="0"/>
              </a:rPr>
              <a:t>", metrics =["accuracy"])</a:t>
            </a:r>
          </a:p>
          <a:p>
            <a:r>
              <a:rPr lang="en-US" sz="2400" dirty="0">
                <a:latin typeface="Times New Roman" panose="02020603050405020304" pitchFamily="18" charset="0"/>
                <a:cs typeface="Times New Roman" panose="02020603050405020304" pitchFamily="18" charset="0"/>
              </a:rPr>
              <a:t>result = </a:t>
            </a:r>
            <a:r>
              <a:rPr lang="en-US" sz="2400" dirty="0" err="1">
                <a:latin typeface="Times New Roman" panose="02020603050405020304" pitchFamily="18" charset="0"/>
                <a:cs typeface="Times New Roman" panose="02020603050405020304" pitchFamily="18" charset="0"/>
              </a:rPr>
              <a:t>model.fit_generator</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train_data</a:t>
            </a:r>
            <a:r>
              <a:rPr lang="en-US" sz="2400" dirty="0">
                <a:latin typeface="Times New Roman" panose="02020603050405020304" pitchFamily="18" charset="0"/>
                <a:cs typeface="Times New Roman" panose="02020603050405020304" pitchFamily="18" charset="0"/>
              </a:rPr>
              <a:t>, epochs = 28, </a:t>
            </a:r>
            <a:r>
              <a:rPr lang="en-US" sz="2400" dirty="0" err="1">
                <a:latin typeface="Times New Roman" panose="02020603050405020304" pitchFamily="18" charset="0"/>
                <a:cs typeface="Times New Roman" panose="02020603050405020304" pitchFamily="18" charset="0"/>
              </a:rPr>
              <a:t>steps_per_epoch</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len</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train_data</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from </a:t>
            </a:r>
            <a:r>
              <a:rPr lang="en-US" sz="2400" dirty="0" err="1">
                <a:latin typeface="Times New Roman" panose="02020603050405020304" pitchFamily="18" charset="0"/>
                <a:cs typeface="Times New Roman" panose="02020603050405020304" pitchFamily="18" charset="0"/>
              </a:rPr>
              <a:t>tensorflow.keras.preprocessing</a:t>
            </a:r>
            <a:r>
              <a:rPr lang="en-US" sz="2400" dirty="0">
                <a:latin typeface="Times New Roman" panose="02020603050405020304" pitchFamily="18" charset="0"/>
                <a:cs typeface="Times New Roman" panose="02020603050405020304" pitchFamily="18" charset="0"/>
              </a:rPr>
              <a:t> import image</a:t>
            </a:r>
          </a:p>
          <a:p>
            <a:r>
              <a:rPr lang="en-US" sz="2400" dirty="0" err="1">
                <a:latin typeface="Times New Roman" panose="02020603050405020304" pitchFamily="18" charset="0"/>
                <a:cs typeface="Times New Roman" panose="02020603050405020304" pitchFamily="18" charset="0"/>
              </a:rPr>
              <a:t>output_class</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cardboard","glass","metal","paper","plastic","trash</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def</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waste_prediction</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new_image</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test_image</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image.load_img</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new_image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target_size</a:t>
            </a:r>
            <a:r>
              <a:rPr lang="en-US" sz="2400" dirty="0">
                <a:latin typeface="Times New Roman" panose="02020603050405020304" pitchFamily="18" charset="0"/>
                <a:cs typeface="Times New Roman" panose="02020603050405020304" pitchFamily="18" charset="0"/>
              </a:rPr>
              <a:t> = (224,224))</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plt.axis</a:t>
            </a:r>
            <a:r>
              <a:rPr lang="en-US" sz="2400" dirty="0">
                <a:latin typeface="Times New Roman" panose="02020603050405020304" pitchFamily="18" charset="0"/>
                <a:cs typeface="Times New Roman" panose="02020603050405020304" pitchFamily="18" charset="0"/>
              </a:rPr>
              <a:t>("off")</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plt.imshow</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test_image</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plt.show</a:t>
            </a:r>
            <a:r>
              <a:rPr lang="en-US" sz="2400" dirty="0">
                <a:latin typeface="Times New Roman" panose="02020603050405020304" pitchFamily="18" charset="0"/>
                <a:cs typeface="Times New Roman" panose="02020603050405020304" pitchFamily="18" charset="0"/>
              </a:rPr>
              <a:t>()</a:t>
            </a:r>
          </a:p>
          <a:p>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test_image</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image.img_to_array</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test_image</a:t>
            </a:r>
            <a:r>
              <a:rPr lang="en-US" sz="2400" dirty="0">
                <a:latin typeface="Times New Roman" panose="02020603050405020304" pitchFamily="18" charset="0"/>
                <a:cs typeface="Times New Roman" panose="02020603050405020304" pitchFamily="18" charset="0"/>
              </a:rPr>
              <a:t>) / 255</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test_image</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np.expand_dims</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test_image</a:t>
            </a:r>
            <a:r>
              <a:rPr lang="en-US" sz="2400" dirty="0">
                <a:latin typeface="Times New Roman" panose="02020603050405020304" pitchFamily="18" charset="0"/>
                <a:cs typeface="Times New Roman" panose="02020603050405020304" pitchFamily="18" charset="0"/>
              </a:rPr>
              <a:t>, axis=0)</a:t>
            </a:r>
          </a:p>
          <a:p>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predicted_array</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model.predict</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test_image</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predicted_value</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output_class</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np.argmax</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predicted_array</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predicted_accuracy</a:t>
            </a:r>
            <a:r>
              <a:rPr lang="en-US" sz="2400" dirty="0">
                <a:latin typeface="Times New Roman" panose="02020603050405020304" pitchFamily="18" charset="0"/>
                <a:cs typeface="Times New Roman" panose="02020603050405020304" pitchFamily="18" charset="0"/>
              </a:rPr>
              <a:t> = round(</a:t>
            </a:r>
            <a:r>
              <a:rPr lang="en-US" sz="2400" dirty="0" err="1">
                <a:latin typeface="Times New Roman" panose="02020603050405020304" pitchFamily="18" charset="0"/>
                <a:cs typeface="Times New Roman" panose="02020603050405020304" pitchFamily="18" charset="0"/>
              </a:rPr>
              <a:t>np.max</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predicted_array</a:t>
            </a:r>
            <a:r>
              <a:rPr lang="en-US" sz="2400" dirty="0">
                <a:latin typeface="Times New Roman" panose="02020603050405020304" pitchFamily="18" charset="0"/>
                <a:cs typeface="Times New Roman" panose="02020603050405020304" pitchFamily="18" charset="0"/>
              </a:rPr>
              <a:t>) * 100, </a:t>
            </a:r>
          </a:p>
        </p:txBody>
      </p:sp>
    </p:spTree>
    <p:extLst>
      <p:ext uri="{BB962C8B-B14F-4D97-AF65-F5344CB8AC3E}">
        <p14:creationId xmlns:p14="http://schemas.microsoft.com/office/powerpoint/2010/main" val="150186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DB855-DE0C-48F8-8386-FCB0C953E43F}" type="datetime4">
              <a:rPr lang="en-US" smtClean="0"/>
              <a:t>April 18, 2024</a:t>
            </a:fld>
            <a:endParaRPr lang="en-US"/>
          </a:p>
        </p:txBody>
      </p:sp>
      <p:sp>
        <p:nvSpPr>
          <p:cNvPr id="3" name="Footer Placeholder 2"/>
          <p:cNvSpPr>
            <a:spLocks noGrp="1"/>
          </p:cNvSpPr>
          <p:nvPr>
            <p:ph type="ftr" sz="quarter" idx="11"/>
          </p:nvPr>
        </p:nvSpPr>
        <p:spPr>
          <a:xfrm>
            <a:off x="5529277" y="9689678"/>
            <a:ext cx="7429485"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38</a:t>
            </a:fld>
            <a:endParaRPr lang="en-US"/>
          </a:p>
        </p:txBody>
      </p:sp>
      <p:sp>
        <p:nvSpPr>
          <p:cNvPr id="5" name="Rectangle 4"/>
          <p:cNvSpPr/>
          <p:nvPr/>
        </p:nvSpPr>
        <p:spPr>
          <a:xfrm>
            <a:off x="1076960" y="364048"/>
            <a:ext cx="13773728" cy="230832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  print("Your waste material is ", </a:t>
            </a:r>
            <a:r>
              <a:rPr lang="en-US" sz="2400" dirty="0" err="1">
                <a:latin typeface="Times New Roman" panose="02020603050405020304" pitchFamily="18" charset="0"/>
                <a:cs typeface="Times New Roman" panose="02020603050405020304" pitchFamily="18" charset="0"/>
              </a:rPr>
              <a:t>predicted_value</a:t>
            </a:r>
            <a:r>
              <a:rPr lang="en-US" sz="2400" dirty="0">
                <a:latin typeface="Times New Roman" panose="02020603050405020304" pitchFamily="18" charset="0"/>
                <a:cs typeface="Times New Roman" panose="02020603050405020304" pitchFamily="18" charset="0"/>
              </a:rPr>
              <a:t>, " with ", </a:t>
            </a:r>
            <a:r>
              <a:rPr lang="en-US" sz="2400" dirty="0" err="1">
                <a:latin typeface="Times New Roman" panose="02020603050405020304" pitchFamily="18" charset="0"/>
                <a:cs typeface="Times New Roman" panose="02020603050405020304" pitchFamily="18" charset="0"/>
              </a:rPr>
              <a:t>predicted_accuracy</a:t>
            </a:r>
            <a:r>
              <a:rPr lang="en-US" sz="2400" dirty="0">
                <a:latin typeface="Times New Roman" panose="02020603050405020304" pitchFamily="18" charset="0"/>
                <a:cs typeface="Times New Roman" panose="02020603050405020304" pitchFamily="18" charset="0"/>
              </a:rPr>
              <a:t>, " % accuracy")</a:t>
            </a:r>
          </a:p>
          <a:p>
            <a:r>
              <a:rPr lang="en-US" sz="2400" dirty="0" err="1">
                <a:latin typeface="Times New Roman" panose="02020603050405020304" pitchFamily="18" charset="0"/>
                <a:cs typeface="Times New Roman" panose="02020603050405020304" pitchFamily="18" charset="0"/>
              </a:rPr>
              <a:t>waste_prediction</a:t>
            </a:r>
            <a:r>
              <a:rPr lang="en-US" sz="2400" dirty="0">
                <a:latin typeface="Times New Roman" panose="02020603050405020304" pitchFamily="18" charset="0"/>
                <a:cs typeface="Times New Roman" panose="02020603050405020304" pitchFamily="18" charset="0"/>
              </a:rPr>
              <a:t>("/content/drive/</a:t>
            </a:r>
            <a:r>
              <a:rPr lang="en-US" sz="2400" dirty="0" err="1">
                <a:latin typeface="Times New Roman" panose="02020603050405020304" pitchFamily="18" charset="0"/>
                <a:cs typeface="Times New Roman" panose="02020603050405020304" pitchFamily="18" charset="0"/>
              </a:rPr>
              <a:t>MyDrive</a:t>
            </a:r>
            <a:r>
              <a:rPr lang="en-US" sz="2400" dirty="0">
                <a:latin typeface="Times New Roman" panose="02020603050405020304" pitchFamily="18" charset="0"/>
                <a:cs typeface="Times New Roman" panose="02020603050405020304" pitchFamily="18" charset="0"/>
              </a:rPr>
              <a:t>/Garbage classification/Garbage classification/cardboard/cardboard1.jpg")</a:t>
            </a:r>
          </a:p>
          <a:p>
            <a:r>
              <a:rPr lang="en-US" sz="2400" dirty="0" err="1">
                <a:latin typeface="Times New Roman" panose="02020603050405020304" pitchFamily="18" charset="0"/>
                <a:cs typeface="Times New Roman" panose="02020603050405020304" pitchFamily="18" charset="0"/>
              </a:rPr>
              <a:t>plt.title</a:t>
            </a:r>
            <a:r>
              <a:rPr lang="en-US" sz="2400" dirty="0">
                <a:latin typeface="Times New Roman" panose="02020603050405020304" pitchFamily="18" charset="0"/>
                <a:cs typeface="Times New Roman" panose="02020603050405020304" pitchFamily="18" charset="0"/>
              </a:rPr>
              <a:t>("Accuracy")</a:t>
            </a:r>
          </a:p>
          <a:p>
            <a:r>
              <a:rPr lang="en-US" sz="2400" dirty="0" err="1">
                <a:latin typeface="Times New Roman" panose="02020603050405020304" pitchFamily="18" charset="0"/>
                <a:cs typeface="Times New Roman" panose="02020603050405020304" pitchFamily="18" charset="0"/>
              </a:rPr>
              <a:t>plt.plot</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result.history</a:t>
            </a:r>
            <a:r>
              <a:rPr lang="en-US" sz="2400" dirty="0">
                <a:latin typeface="Times New Roman" panose="02020603050405020304" pitchFamily="18" charset="0"/>
                <a:cs typeface="Times New Roman" panose="02020603050405020304" pitchFamily="18" charset="0"/>
              </a:rPr>
              <a:t>["accuracy"])</a:t>
            </a:r>
          </a:p>
          <a:p>
            <a:r>
              <a:rPr lang="en-US" sz="2400" dirty="0" err="1">
                <a:latin typeface="Times New Roman" panose="02020603050405020304" pitchFamily="18" charset="0"/>
                <a:cs typeface="Times New Roman" panose="02020603050405020304" pitchFamily="18" charset="0"/>
              </a:rPr>
              <a:t>plt.show</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80835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05F8A-362A-4E38-9A29-5FAAB908E104}" type="datetime4">
              <a:rPr lang="en-US" smtClean="0"/>
              <a:t>April 18, 2024</a:t>
            </a:fld>
            <a:endParaRPr lang="en-US"/>
          </a:p>
        </p:txBody>
      </p:sp>
      <p:sp>
        <p:nvSpPr>
          <p:cNvPr id="3" name="Footer Placeholder 2"/>
          <p:cNvSpPr>
            <a:spLocks noGrp="1"/>
          </p:cNvSpPr>
          <p:nvPr>
            <p:ph type="ftr" sz="quarter" idx="11"/>
          </p:nvPr>
        </p:nvSpPr>
        <p:spPr>
          <a:xfrm>
            <a:off x="5529277" y="9689678"/>
            <a:ext cx="7472347"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39</a:t>
            </a:fld>
            <a:endParaRPr lang="en-US"/>
          </a:p>
        </p:txBody>
      </p:sp>
      <p:sp>
        <p:nvSpPr>
          <p:cNvPr id="6" name="TextBox 5"/>
          <p:cNvSpPr txBox="1"/>
          <p:nvPr/>
        </p:nvSpPr>
        <p:spPr>
          <a:xfrm>
            <a:off x="7800332" y="534879"/>
            <a:ext cx="2930236" cy="646331"/>
          </a:xfrm>
          <a:prstGeom prst="rect">
            <a:avLst/>
          </a:prstGeom>
          <a:noFill/>
        </p:spPr>
        <p:txBody>
          <a:bodyPr wrap="square" rtlCol="0">
            <a:spAutoFit/>
          </a:bodyPr>
          <a:lstStyle/>
          <a:p>
            <a:r>
              <a:rPr lang="en-IN" sz="3600" b="1" dirty="0">
                <a:latin typeface="Times New Roman" pitchFamily="18" charset="0"/>
                <a:cs typeface="Times New Roman" pitchFamily="18" charset="0"/>
              </a:rPr>
              <a:t>OUTPUT</a:t>
            </a:r>
          </a:p>
        </p:txBody>
      </p:sp>
      <p:pic>
        <p:nvPicPr>
          <p:cNvPr id="9" name="Picture 8"/>
          <p:cNvPicPr>
            <a:picLocks noChangeAspect="1"/>
          </p:cNvPicPr>
          <p:nvPr/>
        </p:nvPicPr>
        <p:blipFill>
          <a:blip r:embed="rId2"/>
          <a:stretch>
            <a:fillRect/>
          </a:stretch>
        </p:blipFill>
        <p:spPr>
          <a:xfrm>
            <a:off x="678064" y="1575970"/>
            <a:ext cx="7762764" cy="7324190"/>
          </a:xfrm>
          <a:prstGeom prst="rect">
            <a:avLst/>
          </a:prstGeom>
        </p:spPr>
      </p:pic>
      <p:pic>
        <p:nvPicPr>
          <p:cNvPr id="10" name="Picture 9"/>
          <p:cNvPicPr>
            <a:picLocks noChangeAspect="1"/>
          </p:cNvPicPr>
          <p:nvPr/>
        </p:nvPicPr>
        <p:blipFill>
          <a:blip r:embed="rId3"/>
          <a:stretch>
            <a:fillRect/>
          </a:stretch>
        </p:blipFill>
        <p:spPr>
          <a:xfrm>
            <a:off x="9144000" y="1575969"/>
            <a:ext cx="8331200" cy="72834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29ECE-583A-4C7A-B216-9956B20B1646}" type="datetime4">
              <a:rPr lang="en-US" smtClean="0"/>
              <a:t>April 18, 2024</a:t>
            </a:fld>
            <a:endParaRPr lang="en-US"/>
          </a:p>
        </p:txBody>
      </p:sp>
      <p:sp>
        <p:nvSpPr>
          <p:cNvPr id="3" name="Footer Placeholder 2"/>
          <p:cNvSpPr>
            <a:spLocks noGrp="1"/>
          </p:cNvSpPr>
          <p:nvPr>
            <p:ph type="ftr" sz="quarter" idx="11"/>
          </p:nvPr>
        </p:nvSpPr>
        <p:spPr>
          <a:xfrm>
            <a:off x="5529278" y="9689678"/>
            <a:ext cx="771428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5" name="Rectangle 4"/>
          <p:cNvSpPr/>
          <p:nvPr/>
        </p:nvSpPr>
        <p:spPr>
          <a:xfrm>
            <a:off x="806898" y="451550"/>
            <a:ext cx="16940775" cy="2485745"/>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OBJECTIVES</a:t>
            </a:r>
            <a:endParaRPr lang="en-IN" sz="2400" b="1" dirty="0">
              <a:latin typeface="Times New Roman" pitchFamily="18" charset="0"/>
              <a:cs typeface="Times New Roman" pitchFamily="18" charset="0"/>
            </a:endParaRPr>
          </a:p>
          <a:p>
            <a:pPr lvl="1" algn="ctr">
              <a:lnSpc>
                <a:spcPct val="150000"/>
              </a:lnSpc>
            </a:pPr>
            <a:endParaRPr lang="en-IN" sz="3600" b="1" dirty="0">
              <a:latin typeface="Times New Roman" pitchFamily="18" charset="0"/>
              <a:cs typeface="Times New Roman" pitchFamily="18" charset="0"/>
            </a:endParaRPr>
          </a:p>
          <a:p>
            <a:pPr lvl="1" algn="ctr">
              <a:lnSpc>
                <a:spcPct val="150000"/>
              </a:lnSpc>
            </a:pPr>
            <a:endParaRPr lang="en-IN" sz="3600" b="1" dirty="0">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7162707D-0E53-C093-154A-67058670B3A6}"/>
              </a:ext>
            </a:extLst>
          </p:cNvPr>
          <p:cNvSpPr txBox="1"/>
          <p:nvPr/>
        </p:nvSpPr>
        <p:spPr>
          <a:xfrm>
            <a:off x="806898" y="1542022"/>
            <a:ext cx="16011828" cy="7417415"/>
          </a:xfrm>
          <a:prstGeom prst="rect">
            <a:avLst/>
          </a:prstGeom>
          <a:noFill/>
        </p:spPr>
        <p:txBody>
          <a:bodyPr wrap="square">
            <a:spAutoFit/>
          </a:bodyPr>
          <a:lstStyle/>
          <a:p>
            <a:pPr algn="just"/>
            <a:r>
              <a:rPr lang="en-IN" sz="2800" dirty="0">
                <a:latin typeface="Times New Roman" panose="02020603050405020304" pitchFamily="18" charset="0"/>
                <a:cs typeface="Times New Roman" panose="02020603050405020304" pitchFamily="18" charset="0"/>
              </a:rPr>
              <a:t>1.</a:t>
            </a:r>
            <a:r>
              <a:rPr lang="en-IN" sz="2800" b="1" dirty="0">
                <a:latin typeface="Times New Roman" panose="02020603050405020304" pitchFamily="18" charset="0"/>
                <a:cs typeface="Times New Roman" panose="02020603050405020304" pitchFamily="18" charset="0"/>
              </a:rPr>
              <a:t>Aim of the Project </a:t>
            </a:r>
            <a:r>
              <a:rPr lang="en-IN" sz="2800" dirty="0">
                <a:latin typeface="Times New Roman" panose="02020603050405020304" pitchFamily="18" charset="0"/>
                <a:cs typeface="Times New Roman" panose="02020603050405020304" pitchFamily="18" charset="0"/>
              </a:rPr>
              <a:t>: The aim is to leverage the VGG16 convolutional neural network (CNN) architecture for improved garbage classification accuracy. Specifically, the focus is on contributing to the feasibility of automated waste sorting systems, with the ultimate goal of advancing sustainable waste management practices through cutting-edge technology.</a:t>
            </a:r>
          </a:p>
          <a:p>
            <a:pPr algn="just"/>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2</a:t>
            </a:r>
            <a:r>
              <a:rPr lang="en-IN" sz="2800" b="1" dirty="0">
                <a:latin typeface="Times New Roman" panose="02020603050405020304" pitchFamily="18" charset="0"/>
                <a:cs typeface="Times New Roman" panose="02020603050405020304" pitchFamily="18" charset="0"/>
              </a:rPr>
              <a:t>.Scope of the project:</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Automation of Waste Sorting:</a:t>
            </a:r>
          </a:p>
          <a:p>
            <a:pPr algn="just"/>
            <a:r>
              <a:rPr lang="en-US" sz="2800" dirty="0">
                <a:latin typeface="Times New Roman" panose="02020603050405020304" pitchFamily="18" charset="0"/>
                <a:cs typeface="Times New Roman" panose="02020603050405020304" pitchFamily="18" charset="0"/>
              </a:rPr>
              <a:t>	Contribution to the development of automated waste sorting systems for increased efficiency.</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Global Application:</a:t>
            </a:r>
          </a:p>
          <a:p>
            <a:pPr algn="just"/>
            <a:r>
              <a:rPr lang="en-US" sz="2800" dirty="0">
                <a:latin typeface="Times New Roman" panose="02020603050405020304" pitchFamily="18" charset="0"/>
                <a:cs typeface="Times New Roman" panose="02020603050405020304" pitchFamily="18" charset="0"/>
              </a:rPr>
              <a:t>	Consideration of the adaptability of the model for global implementation, addressing diverse waste 	management practices and 	regulations.</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Interdisciplinary Collaboration:</a:t>
            </a:r>
          </a:p>
          <a:p>
            <a:pPr algn="just"/>
            <a:r>
              <a:rPr lang="en-US" sz="2800" dirty="0">
                <a:latin typeface="Times New Roman" panose="02020603050405020304" pitchFamily="18" charset="0"/>
                <a:cs typeface="Times New Roman" panose="02020603050405020304" pitchFamily="18" charset="0"/>
              </a:rPr>
              <a:t>    	Opportunities for collaboration with environmental scientists, policymakers, and technology developers to 	create an interdisciplinary approach to waste management.</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Environmental Impact Assessment:</a:t>
            </a:r>
          </a:p>
          <a:p>
            <a:pPr algn="just"/>
            <a:r>
              <a:rPr lang="en-US" sz="2800" dirty="0">
                <a:latin typeface="Times New Roman" panose="02020603050405020304" pitchFamily="18" charset="0"/>
                <a:cs typeface="Times New Roman" panose="02020603050405020304" pitchFamily="18" charset="0"/>
              </a:rPr>
              <a:t>	Future evaluations on the environmental impact of automated waste sorting systems and adjustments to 	minimize ecological 	footprints.</a:t>
            </a:r>
          </a:p>
        </p:txBody>
      </p:sp>
    </p:spTree>
    <p:extLst>
      <p:ext uri="{BB962C8B-B14F-4D97-AF65-F5344CB8AC3E}">
        <p14:creationId xmlns:p14="http://schemas.microsoft.com/office/powerpoint/2010/main" val="437590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31A9E3-D031-402E-8F45-1A967F64D8E4}" type="datetime4">
              <a:rPr lang="en-US" smtClean="0"/>
              <a:t>April 18, 2024</a:t>
            </a:fld>
            <a:endParaRPr lang="en-US"/>
          </a:p>
        </p:txBody>
      </p:sp>
      <p:sp>
        <p:nvSpPr>
          <p:cNvPr id="3" name="Footer Placeholder 2"/>
          <p:cNvSpPr>
            <a:spLocks noGrp="1"/>
          </p:cNvSpPr>
          <p:nvPr>
            <p:ph type="ftr" sz="quarter" idx="11"/>
          </p:nvPr>
        </p:nvSpPr>
        <p:spPr>
          <a:xfrm>
            <a:off x="5529277" y="9689678"/>
            <a:ext cx="7372335"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40</a:t>
            </a:fld>
            <a:endParaRPr lang="en-US"/>
          </a:p>
        </p:txBody>
      </p:sp>
      <p:pic>
        <p:nvPicPr>
          <p:cNvPr id="5" name="Picture 4"/>
          <p:cNvPicPr>
            <a:picLocks noChangeAspect="1"/>
          </p:cNvPicPr>
          <p:nvPr/>
        </p:nvPicPr>
        <p:blipFill>
          <a:blip r:embed="rId2"/>
          <a:stretch>
            <a:fillRect/>
          </a:stretch>
        </p:blipFill>
        <p:spPr>
          <a:xfrm>
            <a:off x="3500124" y="1538514"/>
            <a:ext cx="10183632" cy="6720115"/>
          </a:xfrm>
          <a:prstGeom prst="rect">
            <a:avLst/>
          </a:prstGeom>
        </p:spPr>
      </p:pic>
    </p:spTree>
    <p:extLst>
      <p:ext uri="{BB962C8B-B14F-4D97-AF65-F5344CB8AC3E}">
        <p14:creationId xmlns:p14="http://schemas.microsoft.com/office/powerpoint/2010/main" val="1217941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9397E-CC33-42D0-AA4B-33CD8CD1C672}" type="datetime4">
              <a:rPr lang="en-US" smtClean="0"/>
              <a:t>April 18, 2024</a:t>
            </a:fld>
            <a:endParaRPr lang="en-US"/>
          </a:p>
        </p:txBody>
      </p:sp>
      <p:sp>
        <p:nvSpPr>
          <p:cNvPr id="3" name="Footer Placeholder 2"/>
          <p:cNvSpPr>
            <a:spLocks noGrp="1"/>
          </p:cNvSpPr>
          <p:nvPr>
            <p:ph type="ftr" sz="quarter" idx="11"/>
          </p:nvPr>
        </p:nvSpPr>
        <p:spPr>
          <a:xfrm>
            <a:off x="5529277" y="9689678"/>
            <a:ext cx="7486635"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41</a:t>
            </a:fld>
            <a:endParaRPr lang="en-US"/>
          </a:p>
        </p:txBody>
      </p:sp>
      <p:sp>
        <p:nvSpPr>
          <p:cNvPr id="5" name="Rectangle 4"/>
          <p:cNvSpPr/>
          <p:nvPr/>
        </p:nvSpPr>
        <p:spPr>
          <a:xfrm>
            <a:off x="7296574" y="663504"/>
            <a:ext cx="3288080" cy="646331"/>
          </a:xfrm>
          <a:prstGeom prst="rect">
            <a:avLst/>
          </a:prstGeom>
        </p:spPr>
        <p:txBody>
          <a:bodyPr wrap="none">
            <a:spAutoFit/>
          </a:bodyPr>
          <a:lstStyle/>
          <a:p>
            <a:r>
              <a:rPr lang="en-IN" sz="3600" b="1" spc="-20" dirty="0">
                <a:latin typeface="Times New Roman"/>
                <a:cs typeface="Times New Roman"/>
              </a:rPr>
              <a:t>CONCLUSION</a:t>
            </a:r>
            <a:endParaRPr lang="en-IN" sz="3600" b="1" dirty="0"/>
          </a:p>
        </p:txBody>
      </p:sp>
      <p:sp>
        <p:nvSpPr>
          <p:cNvPr id="6" name="TextBox 5"/>
          <p:cNvSpPr txBox="1"/>
          <p:nvPr/>
        </p:nvSpPr>
        <p:spPr>
          <a:xfrm>
            <a:off x="885372" y="1683327"/>
            <a:ext cx="16473714" cy="6986528"/>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Our project aimed to help solve the problem of waste management by using convolutional neural networks to classify garbage. Through thorough testing and evaluation, we have shown that this approach is both accurate and efficient. As we look to the future, we see great potential for further development in this area, and we are excited to be a part of the solution.</a:t>
            </a:r>
          </a:p>
          <a:p>
            <a:pPr algn="just"/>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have successfully created a garbage classification model that can accurately identify different types of waste.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Our model has the potential to be scaled up for use in waste management systems across the globe.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Through our work, we have demonstrated the effectiveness of convolutional neural networks in solving complex real-world problems.</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Advancements in CNN models and data collection techniques can further improve garbage classification accuracy and scalability. Future research can explore the effectiveness of CNNs for other classification tasks beyond garbage sorting.</a:t>
            </a:r>
          </a:p>
          <a:p>
            <a:pPr algn="just"/>
            <a:endParaRPr lang="en-US"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C32AB0-06B7-4C63-8F45-BBE5B06BABF9}" type="datetime4">
              <a:rPr lang="en-US" smtClean="0"/>
              <a:t>April 18, 2024</a:t>
            </a:fld>
            <a:endParaRPr lang="en-US"/>
          </a:p>
        </p:txBody>
      </p:sp>
      <p:sp>
        <p:nvSpPr>
          <p:cNvPr id="3" name="Footer Placeholder 2"/>
          <p:cNvSpPr>
            <a:spLocks noGrp="1"/>
          </p:cNvSpPr>
          <p:nvPr>
            <p:ph type="ftr" sz="quarter" idx="11"/>
          </p:nvPr>
        </p:nvSpPr>
        <p:spPr>
          <a:xfrm>
            <a:off x="5529278" y="9689678"/>
            <a:ext cx="7400910"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42</a:t>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itchFamily="18" charset="0"/>
                <a:cs typeface="Times New Roman" pitchFamily="18" charset="0"/>
              </a:rPr>
              <a:t>Plagiarism</a:t>
            </a:r>
            <a:r>
              <a:rPr lang="en-IN" sz="3600" b="1" spc="-210" dirty="0">
                <a:latin typeface="Times New Roman" pitchFamily="18" charset="0"/>
                <a:cs typeface="Times New Roman" pitchFamily="18" charset="0"/>
              </a:rPr>
              <a:t> </a:t>
            </a:r>
            <a:r>
              <a:rPr lang="en-IN" sz="3600" b="1" spc="5" dirty="0">
                <a:latin typeface="Times New Roman" pitchFamily="18" charset="0"/>
                <a:cs typeface="Times New Roman" pitchFamily="18" charset="0"/>
              </a:rPr>
              <a:t>Report</a:t>
            </a:r>
            <a:r>
              <a:rPr lang="en-IN" sz="3600" b="1" spc="-35" dirty="0">
                <a:latin typeface="Times New Roman" pitchFamily="18" charset="0"/>
                <a:cs typeface="Times New Roman" pitchFamily="18" charset="0"/>
              </a:rPr>
              <a:t> </a:t>
            </a:r>
            <a:r>
              <a:rPr lang="en-IN" sz="3600" b="1" spc="10" dirty="0">
                <a:latin typeface="Times New Roman" pitchFamily="18" charset="0"/>
                <a:cs typeface="Times New Roman" pitchFamily="18" charset="0"/>
              </a:rPr>
              <a:t>of</a:t>
            </a:r>
            <a:r>
              <a:rPr lang="en-IN" sz="3600" b="1" spc="-55" dirty="0">
                <a:latin typeface="Times New Roman" pitchFamily="18" charset="0"/>
                <a:cs typeface="Times New Roman" pitchFamily="18" charset="0"/>
              </a:rPr>
              <a:t> </a:t>
            </a:r>
            <a:r>
              <a:rPr lang="en-IN" sz="3600" b="1" spc="-15" dirty="0">
                <a:latin typeface="Times New Roman" pitchFamily="18" charset="0"/>
                <a:cs typeface="Times New Roman" pitchFamily="18" charset="0"/>
              </a:rPr>
              <a:t>PPT</a:t>
            </a:r>
            <a:endParaRPr lang="en-IN" sz="3600" b="1" dirty="0">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21093218-CEC1-7518-6435-4593C89D808A}"/>
              </a:ext>
            </a:extLst>
          </p:cNvPr>
          <p:cNvPicPr>
            <a:picLocks noChangeAspect="1"/>
          </p:cNvPicPr>
          <p:nvPr/>
        </p:nvPicPr>
        <p:blipFill rotWithShape="1">
          <a:blip r:embed="rId2"/>
          <a:srcRect l="395" t="13356" r="-395" b="5355"/>
          <a:stretch/>
        </p:blipFill>
        <p:spPr>
          <a:xfrm>
            <a:off x="2208943" y="1541768"/>
            <a:ext cx="14404369" cy="639775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04D0EC-C18A-4A05-9873-A50C709B2D39}" type="datetime4">
              <a:rPr lang="en-US" smtClean="0"/>
              <a:t>April 18, 2024</a:t>
            </a:fld>
            <a:endParaRPr lang="en-US"/>
          </a:p>
        </p:txBody>
      </p:sp>
      <p:sp>
        <p:nvSpPr>
          <p:cNvPr id="3" name="Footer Placeholder 2"/>
          <p:cNvSpPr>
            <a:spLocks noGrp="1"/>
          </p:cNvSpPr>
          <p:nvPr>
            <p:ph type="ftr" sz="quarter" idx="11"/>
          </p:nvPr>
        </p:nvSpPr>
        <p:spPr>
          <a:xfrm>
            <a:off x="5529277" y="9689678"/>
            <a:ext cx="7372335"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43</a:t>
            </a:fld>
            <a:endParaRPr lang="en-US"/>
          </a:p>
        </p:txBody>
      </p:sp>
      <p:sp>
        <p:nvSpPr>
          <p:cNvPr id="5" name="Rectangle 4"/>
          <p:cNvSpPr/>
          <p:nvPr/>
        </p:nvSpPr>
        <p:spPr>
          <a:xfrm>
            <a:off x="6236507" y="511524"/>
            <a:ext cx="5453096" cy="646331"/>
          </a:xfrm>
          <a:prstGeom prst="rect">
            <a:avLst/>
          </a:prstGeom>
        </p:spPr>
        <p:txBody>
          <a:bodyPr wrap="none">
            <a:spAutoFit/>
          </a:bodyPr>
          <a:lstStyle/>
          <a:p>
            <a:r>
              <a:rPr lang="en-IN" sz="3600" b="1" spc="-5" dirty="0">
                <a:latin typeface="Times New Roman" pitchFamily="18" charset="0"/>
                <a:cs typeface="Times New Roman" pitchFamily="18" charset="0"/>
              </a:rPr>
              <a:t>Web</a:t>
            </a:r>
            <a:r>
              <a:rPr lang="en-IN" sz="3600" b="1" spc="-40" dirty="0">
                <a:latin typeface="Times New Roman" pitchFamily="18" charset="0"/>
                <a:cs typeface="Times New Roman" pitchFamily="18" charset="0"/>
              </a:rPr>
              <a:t> </a:t>
            </a:r>
            <a:r>
              <a:rPr lang="en-IN" sz="3600" b="1" spc="5" dirty="0">
                <a:latin typeface="Times New Roman" pitchFamily="18" charset="0"/>
                <a:cs typeface="Times New Roman" pitchFamily="18" charset="0"/>
              </a:rPr>
              <a:t>references/video</a:t>
            </a:r>
            <a:r>
              <a:rPr lang="en-IN" sz="3600" b="1" spc="-114" dirty="0">
                <a:latin typeface="Times New Roman" pitchFamily="18" charset="0"/>
                <a:cs typeface="Times New Roman" pitchFamily="18" charset="0"/>
              </a:rPr>
              <a:t> </a:t>
            </a:r>
            <a:r>
              <a:rPr lang="en-IN" sz="3600" b="1" spc="20" dirty="0">
                <a:latin typeface="Times New Roman" pitchFamily="18" charset="0"/>
                <a:cs typeface="Times New Roman" pitchFamily="18" charset="0"/>
              </a:rPr>
              <a:t>links</a:t>
            </a:r>
            <a:endParaRPr lang="en-IN" sz="3600" b="1" dirty="0">
              <a:latin typeface="Times New Roman" pitchFamily="18" charset="0"/>
              <a:cs typeface="Times New Roman" pitchFamily="18" charset="0"/>
            </a:endParaRPr>
          </a:p>
        </p:txBody>
      </p:sp>
      <p:sp>
        <p:nvSpPr>
          <p:cNvPr id="6" name="TextBox 5"/>
          <p:cNvSpPr txBox="1"/>
          <p:nvPr/>
        </p:nvSpPr>
        <p:spPr>
          <a:xfrm>
            <a:off x="1122218" y="2119744"/>
            <a:ext cx="11641265" cy="4832092"/>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Website: </a:t>
            </a:r>
            <a:r>
              <a:rPr lang="en-US" sz="2800" dirty="0">
                <a:latin typeface="Times New Roman" panose="02020603050405020304" pitchFamily="18" charset="0"/>
                <a:cs typeface="Times New Roman" panose="02020603050405020304" pitchFamily="18" charset="0"/>
                <a:hlinkClick r:id="rId2"/>
              </a:rPr>
              <a:t>Garbage Classification 101</a:t>
            </a:r>
            <a:r>
              <a:rPr lang="en-US" sz="2800" dirty="0">
                <a:latin typeface="Times New Roman" panose="02020603050405020304" pitchFamily="18" charset="0"/>
                <a:cs typeface="Times New Roman" panose="02020603050405020304" pitchFamily="18" charset="0"/>
              </a:rPr>
              <a:t> - A comprehensive guide to understanding the basics of garbage classification.</a:t>
            </a:r>
          </a:p>
          <a:p>
            <a:r>
              <a:rPr lang="en-US" sz="2800" b="1" dirty="0">
                <a:latin typeface="Times New Roman" panose="02020603050405020304" pitchFamily="18" charset="0"/>
                <a:cs typeface="Times New Roman" panose="02020603050405020304" pitchFamily="18" charset="0"/>
              </a:rPr>
              <a:t>Video: </a:t>
            </a:r>
            <a:r>
              <a:rPr lang="en-US" sz="2800" dirty="0">
                <a:latin typeface="Times New Roman" panose="02020603050405020304" pitchFamily="18" charset="0"/>
                <a:cs typeface="Times New Roman" panose="02020603050405020304" pitchFamily="18" charset="0"/>
                <a:hlinkClick r:id="rId3"/>
              </a:rPr>
              <a:t>Introduction to Convolutional Neural Networks</a:t>
            </a:r>
            <a:r>
              <a:rPr lang="en-US" sz="2800" dirty="0">
                <a:latin typeface="Times New Roman" panose="02020603050405020304" pitchFamily="18" charset="0"/>
                <a:cs typeface="Times New Roman" panose="02020603050405020304" pitchFamily="18" charset="0"/>
              </a:rPr>
              <a:t> - An informative video explaining the concepts and applications of CNN models.</a:t>
            </a:r>
          </a:p>
          <a:p>
            <a:r>
              <a:rPr lang="en-US" sz="2800" b="1" dirty="0">
                <a:latin typeface="Times New Roman" panose="02020603050405020304" pitchFamily="18" charset="0"/>
                <a:cs typeface="Times New Roman" panose="02020603050405020304" pitchFamily="18" charset="0"/>
              </a:rPr>
              <a:t>Website: </a:t>
            </a:r>
            <a:r>
              <a:rPr lang="en-US" sz="2800" dirty="0">
                <a:latin typeface="Times New Roman" panose="02020603050405020304" pitchFamily="18" charset="0"/>
                <a:cs typeface="Times New Roman" panose="02020603050405020304" pitchFamily="18" charset="0"/>
                <a:hlinkClick r:id="rId4"/>
              </a:rPr>
              <a:t>Advanced Garbage Classification Techniques</a:t>
            </a:r>
            <a:r>
              <a:rPr lang="en-US" sz="2800" dirty="0">
                <a:latin typeface="Times New Roman" panose="02020603050405020304" pitchFamily="18" charset="0"/>
                <a:cs typeface="Times New Roman" panose="02020603050405020304" pitchFamily="18" charset="0"/>
              </a:rPr>
              <a:t> - Explore advanced techniques for garbage classification and learn about state-of-the-art methods.</a:t>
            </a:r>
          </a:p>
          <a:p>
            <a:r>
              <a:rPr lang="en-US" sz="2800" b="1" dirty="0">
                <a:latin typeface="Times New Roman" panose="02020603050405020304" pitchFamily="18" charset="0"/>
                <a:cs typeface="Times New Roman" panose="02020603050405020304" pitchFamily="18" charset="0"/>
              </a:rPr>
              <a:t>Video: </a:t>
            </a:r>
            <a:r>
              <a:rPr lang="en-US" sz="2800" dirty="0">
                <a:latin typeface="Times New Roman" panose="02020603050405020304" pitchFamily="18" charset="0"/>
                <a:cs typeface="Times New Roman" panose="02020603050405020304" pitchFamily="18" charset="0"/>
                <a:hlinkClick r:id="rId5"/>
              </a:rPr>
              <a:t>Popular CNN Architectures</a:t>
            </a:r>
            <a:r>
              <a:rPr lang="en-US" sz="2800" dirty="0">
                <a:latin typeface="Times New Roman" panose="02020603050405020304" pitchFamily="18" charset="0"/>
                <a:cs typeface="Times New Roman" panose="02020603050405020304" pitchFamily="18" charset="0"/>
              </a:rPr>
              <a:t> - Learn about popular CNN architectures used in image classification tasks, including garbage classification.</a:t>
            </a:r>
          </a:p>
          <a:p>
            <a:r>
              <a:rPr lang="en-US" sz="2800" b="1" dirty="0">
                <a:latin typeface="Times New Roman" panose="02020603050405020304" pitchFamily="18" charset="0"/>
                <a:cs typeface="Times New Roman" panose="02020603050405020304" pitchFamily="18" charset="0"/>
              </a:rPr>
              <a:t>Website: </a:t>
            </a:r>
            <a:r>
              <a:rPr lang="en-US" sz="2800" dirty="0">
                <a:latin typeface="Times New Roman" panose="02020603050405020304" pitchFamily="18" charset="0"/>
                <a:cs typeface="Times New Roman" panose="02020603050405020304" pitchFamily="18" charset="0"/>
                <a:hlinkClick r:id="rId6"/>
              </a:rPr>
              <a:t>Applications of Garbage Classification</a:t>
            </a:r>
            <a:r>
              <a:rPr lang="en-US" sz="2800" dirty="0">
                <a:latin typeface="Times New Roman" panose="02020603050405020304" pitchFamily="18" charset="0"/>
                <a:cs typeface="Times New Roman" panose="02020603050405020304" pitchFamily="18" charset="0"/>
              </a:rPr>
              <a:t> - Explore real-world applications of garbage classification in waste management and recycling industries.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9295D1-B215-4EDC-8285-ED2BB03D0210}" type="datetime4">
              <a:rPr lang="en-US" smtClean="0"/>
              <a:t>April 18, 2024</a:t>
            </a:fld>
            <a:endParaRPr lang="en-US"/>
          </a:p>
        </p:txBody>
      </p:sp>
      <p:sp>
        <p:nvSpPr>
          <p:cNvPr id="3" name="Footer Placeholder 2"/>
          <p:cNvSpPr>
            <a:spLocks noGrp="1"/>
          </p:cNvSpPr>
          <p:nvPr>
            <p:ph type="ftr" sz="quarter" idx="11"/>
          </p:nvPr>
        </p:nvSpPr>
        <p:spPr>
          <a:xfrm>
            <a:off x="5529277" y="9689678"/>
            <a:ext cx="7415197"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44</a:t>
            </a:fld>
            <a:endParaRPr lang="en-US"/>
          </a:p>
        </p:txBody>
      </p:sp>
      <p:sp>
        <p:nvSpPr>
          <p:cNvPr id="5" name="Rectangle 4"/>
          <p:cNvSpPr/>
          <p:nvPr/>
        </p:nvSpPr>
        <p:spPr>
          <a:xfrm>
            <a:off x="0" y="469961"/>
            <a:ext cx="18288000" cy="646331"/>
          </a:xfrm>
          <a:prstGeom prst="rect">
            <a:avLst/>
          </a:prstGeom>
        </p:spPr>
        <p:txBody>
          <a:bodyPr wrap="square">
            <a:spAutoFit/>
          </a:bodyPr>
          <a:lstStyle/>
          <a:p>
            <a:pPr algn="ctr"/>
            <a:r>
              <a:rPr lang="en-IN" sz="3600" b="1" dirty="0">
                <a:latin typeface="Times New Roman" pitchFamily="18" charset="0"/>
                <a:cs typeface="Times New Roman" pitchFamily="18" charset="0"/>
              </a:rPr>
              <a:t>REFERENCES</a:t>
            </a:r>
            <a:endParaRPr lang="en-IN" sz="3600" b="1" dirty="0"/>
          </a:p>
        </p:txBody>
      </p:sp>
      <p:sp>
        <p:nvSpPr>
          <p:cNvPr id="6" name="TextBox 5"/>
          <p:cNvSpPr txBox="1"/>
          <p:nvPr/>
        </p:nvSpPr>
        <p:spPr>
          <a:xfrm>
            <a:off x="682171" y="1865679"/>
            <a:ext cx="17097829" cy="6555641"/>
          </a:xfrm>
          <a:prstGeom prst="rect">
            <a:avLst/>
          </a:prstGeom>
          <a:noFill/>
        </p:spPr>
        <p:txBody>
          <a:bodyPr wrap="square" rtlCol="0">
            <a:spAutoFit/>
          </a:bodyPr>
          <a:lstStyle/>
          <a:p>
            <a:pPr algn="just"/>
            <a:r>
              <a:rPr lang="en-US" sz="2800" b="0" dirty="0">
                <a:solidFill>
                  <a:srgbClr val="05103E"/>
                </a:solidFill>
                <a:effectLst/>
                <a:latin typeface="Times New Roman" panose="02020603050405020304" pitchFamily="18" charset="0"/>
                <a:cs typeface="Times New Roman" panose="02020603050405020304" pitchFamily="18" charset="0"/>
              </a:rPr>
              <a:t>[1] Shanshan Meng; Wei-Ta Chu,A Study of Garbage Classification with Convolutional Neural Networks. (2020, February 1). IEEE Conference Publication,</a:t>
            </a:r>
            <a:r>
              <a:rPr lang="nl-NL" sz="2800" b="0" i="0" dirty="0">
                <a:solidFill>
                  <a:srgbClr val="05103E"/>
                </a:solidFill>
                <a:effectLst/>
                <a:latin typeface="Times New Roman" panose="02020603050405020304" pitchFamily="18" charset="0"/>
                <a:cs typeface="Times New Roman" panose="02020603050405020304" pitchFamily="18" charset="0"/>
              </a:rPr>
              <a:t>  IEEE Xplore. https://ieeexplore.ieee.org/abstract/document/9181311</a:t>
            </a:r>
          </a:p>
          <a:p>
            <a:pPr algn="just"/>
            <a:r>
              <a:rPr lang="en-US" sz="2800" dirty="0">
                <a:effectLst/>
                <a:latin typeface="Times New Roman" panose="02020603050405020304" pitchFamily="18" charset="0"/>
                <a:cs typeface="Times New Roman" panose="02020603050405020304" pitchFamily="18" charset="0"/>
              </a:rPr>
              <a:t>[2] An automatic garbage classification system based on deep learning. (2020). IEEE Journals &amp; Magazine | IEEE Xplore. https://ieeexplore.ieee.org/abstract/document/9144549/</a:t>
            </a:r>
          </a:p>
          <a:p>
            <a:pPr algn="just"/>
            <a:r>
              <a:rPr lang="en-IN" sz="2800" dirty="0">
                <a:effectLst/>
                <a:latin typeface="Times New Roman" panose="02020603050405020304" pitchFamily="18" charset="0"/>
                <a:cs typeface="Times New Roman" panose="02020603050405020304" pitchFamily="18" charset="0"/>
              </a:rPr>
              <a:t>[3] Common garbage classification using MobileNet. (2018, November 1). IEEE Conference Publication | IEEE Xplore. https://ieeexplore.ieee.org/abstract/document/8666300</a:t>
            </a:r>
          </a:p>
          <a:p>
            <a:pPr algn="just"/>
            <a:r>
              <a:rPr lang="fr-FR" sz="2800" dirty="0">
                <a:effectLst/>
                <a:latin typeface="Times New Roman" panose="02020603050405020304" pitchFamily="18" charset="0"/>
                <a:cs typeface="Times New Roman" panose="02020603050405020304" pitchFamily="18" charset="0"/>
              </a:rPr>
              <a:t>[4] Tong, Y., Liu, J., &amp; Liu, S. (2020). China is implementing “Garbage Classification” action. </a:t>
            </a:r>
            <a:r>
              <a:rPr lang="fr-FR" sz="2800" dirty="0" err="1">
                <a:effectLst/>
                <a:latin typeface="Times New Roman" panose="02020603050405020304" pitchFamily="18" charset="0"/>
                <a:cs typeface="Times New Roman" panose="02020603050405020304" pitchFamily="18" charset="0"/>
              </a:rPr>
              <a:t>Environmental</a:t>
            </a:r>
            <a:r>
              <a:rPr lang="fr-FR" sz="2800" dirty="0">
                <a:effectLst/>
                <a:latin typeface="Times New Roman" panose="02020603050405020304" pitchFamily="18" charset="0"/>
                <a:cs typeface="Times New Roman" panose="02020603050405020304" pitchFamily="18" charset="0"/>
              </a:rPr>
              <a:t> Pollution, 259, 113707. </a:t>
            </a:r>
            <a:r>
              <a:rPr lang="fr-FR" sz="2800" dirty="0">
                <a:effectLst/>
                <a:latin typeface="Times New Roman" panose="02020603050405020304" pitchFamily="18" charset="0"/>
                <a:cs typeface="Times New Roman" panose="02020603050405020304" pitchFamily="18" charset="0"/>
                <a:hlinkClick r:id="rId3"/>
              </a:rPr>
              <a:t>https://doi.org/10.1016/j.envpol.2019.113707</a:t>
            </a:r>
            <a:endParaRPr lang="fr-FR" sz="2800" dirty="0">
              <a:effectLst/>
              <a:latin typeface="Times New Roman" panose="02020603050405020304" pitchFamily="18" charset="0"/>
              <a:cs typeface="Times New Roman" panose="02020603050405020304" pitchFamily="18" charset="0"/>
            </a:endParaRPr>
          </a:p>
          <a:p>
            <a:pPr algn="just"/>
            <a:r>
              <a:rPr lang="en-US" sz="2800" b="0" i="0" dirty="0">
                <a:solidFill>
                  <a:srgbClr val="333333"/>
                </a:solidFill>
                <a:effectLst/>
                <a:latin typeface="Times New Roman" panose="02020603050405020304" pitchFamily="18" charset="0"/>
                <a:cs typeface="Times New Roman" panose="02020603050405020304" pitchFamily="18" charset="0"/>
              </a:rPr>
              <a:t>[5] K. He, X. Zhang, S. Ren and J. Sun, "Deep Residual Learning for Image Recognition", </a:t>
            </a:r>
            <a:r>
              <a:rPr lang="en-US" sz="2800" b="0" i="1" dirty="0">
                <a:solidFill>
                  <a:srgbClr val="333333"/>
                </a:solidFill>
                <a:effectLst/>
                <a:latin typeface="Times New Roman" panose="02020603050405020304" pitchFamily="18" charset="0"/>
                <a:cs typeface="Times New Roman" panose="02020603050405020304" pitchFamily="18" charset="0"/>
              </a:rPr>
              <a:t>2016 IEEE </a:t>
            </a:r>
          </a:p>
          <a:p>
            <a:pPr algn="just"/>
            <a:r>
              <a:rPr lang="en-US" sz="2800" b="0" i="0" dirty="0">
                <a:solidFill>
                  <a:srgbClr val="333333"/>
                </a:solidFill>
                <a:effectLst/>
                <a:latin typeface="Times New Roman" panose="02020603050405020304" pitchFamily="18" charset="0"/>
                <a:cs typeface="Times New Roman" panose="02020603050405020304" pitchFamily="18" charset="0"/>
              </a:rPr>
              <a:t>[</a:t>
            </a:r>
            <a:r>
              <a:rPr lang="en-US" sz="2800" dirty="0">
                <a:solidFill>
                  <a:srgbClr val="333333"/>
                </a:solidFill>
                <a:latin typeface="Times New Roman" panose="02020603050405020304" pitchFamily="18" charset="0"/>
                <a:cs typeface="Times New Roman" panose="02020603050405020304" pitchFamily="18" charset="0"/>
              </a:rPr>
              <a:t>6</a:t>
            </a:r>
            <a:r>
              <a:rPr lang="en-US" sz="2800" b="0" i="0" dirty="0">
                <a:solidFill>
                  <a:srgbClr val="333333"/>
                </a:solidFill>
                <a:effectLst/>
                <a:latin typeface="Times New Roman" panose="02020603050405020304" pitchFamily="18" charset="0"/>
                <a:cs typeface="Times New Roman" panose="02020603050405020304" pitchFamily="18" charset="0"/>
              </a:rPr>
              <a:t>] H. Khan, </a:t>
            </a:r>
            <a:r>
              <a:rPr lang="en-US" sz="2800" b="0" i="1" dirty="0">
                <a:solidFill>
                  <a:srgbClr val="333333"/>
                </a:solidFill>
                <a:effectLst/>
                <a:latin typeface="Times New Roman" panose="02020603050405020304" pitchFamily="18" charset="0"/>
                <a:cs typeface="Times New Roman" panose="02020603050405020304" pitchFamily="18" charset="0"/>
              </a:rPr>
              <a:t>Transfer learning using </a:t>
            </a:r>
            <a:r>
              <a:rPr lang="en-US" sz="2800" b="0" i="1" dirty="0" err="1">
                <a:solidFill>
                  <a:srgbClr val="333333"/>
                </a:solidFill>
                <a:effectLst/>
                <a:latin typeface="Times New Roman" panose="02020603050405020304" pitchFamily="18" charset="0"/>
                <a:cs typeface="Times New Roman" panose="02020603050405020304" pitchFamily="18" charset="0"/>
              </a:rPr>
              <a:t>mobilenet</a:t>
            </a:r>
            <a:r>
              <a:rPr lang="en-US" sz="2800" b="0" i="0" dirty="0">
                <a:solidFill>
                  <a:srgbClr val="333333"/>
                </a:solidFill>
                <a:effectLst/>
                <a:latin typeface="Times New Roman" panose="02020603050405020304" pitchFamily="18" charset="0"/>
                <a:cs typeface="Times New Roman" panose="02020603050405020304" pitchFamily="18" charset="0"/>
              </a:rPr>
              <a:t>, [online] Available: </a:t>
            </a:r>
            <a:r>
              <a:rPr lang="en-US" sz="2800" b="0" i="0" dirty="0">
                <a:solidFill>
                  <a:srgbClr val="333333"/>
                </a:solidFill>
                <a:effectLst/>
                <a:latin typeface="Times New Roman" panose="02020603050405020304" pitchFamily="18" charset="0"/>
                <a:cs typeface="Times New Roman" panose="02020603050405020304" pitchFamily="18" charset="0"/>
                <a:hlinkClick r:id="rId4"/>
              </a:rPr>
              <a:t>https://www.kaggle.com/hamzakhanltransfer-Iearning-using-mobilenet</a:t>
            </a:r>
            <a:r>
              <a:rPr lang="en-US" sz="2800" b="0" i="0" dirty="0">
                <a:solidFill>
                  <a:srgbClr val="333333"/>
                </a:solidFill>
                <a:effectLst/>
                <a:latin typeface="Times New Roman" panose="02020603050405020304" pitchFamily="18" charset="0"/>
                <a:cs typeface="Times New Roman" panose="02020603050405020304" pitchFamily="18" charset="0"/>
              </a:rPr>
              <a:t>.</a:t>
            </a:r>
          </a:p>
          <a:p>
            <a:pPr algn="just"/>
            <a:r>
              <a:rPr lang="en-US" sz="2800" b="0" dirty="0">
                <a:solidFill>
                  <a:srgbClr val="333333"/>
                </a:solidFill>
                <a:effectLst/>
                <a:latin typeface="Times New Roman" panose="02020603050405020304" pitchFamily="18" charset="0"/>
                <a:cs typeface="Times New Roman" panose="02020603050405020304" pitchFamily="18" charset="0"/>
              </a:rPr>
              <a:t>[7] P. Gupta, Using CNN [Test Accuracy- 84%], [online] Available: https://kaggle.com/pranavmicr07/using-CNN-test-accuracy-84.</a:t>
            </a:r>
            <a:endParaRPr lang="fr-FR" sz="2800" dirty="0">
              <a:effectLst/>
              <a:latin typeface="Times New Roman" panose="02020603050405020304" pitchFamily="18" charset="0"/>
              <a:cs typeface="Times New Roman" panose="02020603050405020304" pitchFamily="18" charset="0"/>
            </a:endParaRPr>
          </a:p>
          <a:p>
            <a:pPr marL="514350" indent="-514350" algn="just">
              <a:buFont typeface="+mj-lt"/>
              <a:buAutoNum type="arabicPeriod"/>
            </a:pPr>
            <a:endParaRPr lang="fr-FR" sz="2800" dirty="0">
              <a:effectLst/>
              <a:latin typeface="Times New Roman" panose="02020603050405020304" pitchFamily="18" charset="0"/>
              <a:cs typeface="Times New Roman" panose="02020603050405020304" pitchFamily="18" charset="0"/>
            </a:endParaRPr>
          </a:p>
          <a:p>
            <a:pPr marL="514350" indent="-514350" algn="just">
              <a:buFont typeface="+mj-lt"/>
              <a:buAutoNum type="arabicPeriod"/>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2915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itchFamily="18" charset="0"/>
                <a:cs typeface="Times New Roman" pitchFamily="18" charset="0"/>
              </a:rPr>
              <a:t>THANK YOU</a:t>
            </a:r>
          </a:p>
        </p:txBody>
      </p:sp>
      <p:pic>
        <p:nvPicPr>
          <p:cNvPr id="6" name="Picture 3" descr="C:\Users\Sharad\Desktop\download veltech.png"/>
          <p:cNvPicPr>
            <a:picLocks noChangeAspect="1" noChangeArrowheads="1"/>
          </p:cNvPicPr>
          <p:nvPr/>
        </p:nvPicPr>
        <p:blipFill>
          <a:blip r:embed="rId2"/>
          <a:srcRect/>
          <a:stretch>
            <a:fillRect/>
          </a:stretch>
        </p:blipFill>
        <p:spPr bwMode="auto">
          <a:xfrm>
            <a:off x="11668264" y="6982691"/>
            <a:ext cx="4295554" cy="1438275"/>
          </a:xfrm>
          <a:prstGeom prst="rect">
            <a:avLst/>
          </a:prstGeom>
          <a:noFill/>
        </p:spPr>
      </p:pic>
      <p:sp>
        <p:nvSpPr>
          <p:cNvPr id="9" name="Slide Number Placeholder 8">
            <a:extLst>
              <a:ext uri="{FF2B5EF4-FFF2-40B4-BE49-F238E27FC236}">
                <a16:creationId xmlns:a16="http://schemas.microsoft.com/office/drawing/2014/main" id="{DE467E1A-CA3B-20EC-133C-FDE72F8F5F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45</a:t>
            </a:fld>
            <a:endParaRPr lang="en-US"/>
          </a:p>
        </p:txBody>
      </p:sp>
      <p:sp>
        <p:nvSpPr>
          <p:cNvPr id="10" name="Footer Placeholder 9">
            <a:extLst>
              <a:ext uri="{FF2B5EF4-FFF2-40B4-BE49-F238E27FC236}">
                <a16:creationId xmlns:a16="http://schemas.microsoft.com/office/drawing/2014/main" id="{C085D79C-5367-5D11-F316-8E41FBE4E674}"/>
              </a:ext>
            </a:extLst>
          </p:cNvPr>
          <p:cNvSpPr>
            <a:spLocks noGrp="1"/>
          </p:cNvSpPr>
          <p:nvPr>
            <p:ph type="ftr" sz="quarter" idx="11"/>
          </p:nvPr>
        </p:nvSpPr>
        <p:spPr>
          <a:xfrm>
            <a:off x="5529278" y="9689678"/>
            <a:ext cx="7443772" cy="547688"/>
          </a:xfrm>
        </p:spPr>
        <p:txBody>
          <a:bodyPr/>
          <a:lstStyle/>
          <a:p>
            <a:r>
              <a:rPr lang="en-US" dirty="0"/>
              <a:t>DEPARTMENT OF COMPUTER SCIENCE&amp; ENGINEERING /GARBAGE CLASSIFICATION USING CNN</a:t>
            </a:r>
            <a:endParaRPr lang="en-IN" dirty="0"/>
          </a:p>
        </p:txBody>
      </p:sp>
      <p:sp>
        <p:nvSpPr>
          <p:cNvPr id="11" name="Date Placeholder 10">
            <a:extLst>
              <a:ext uri="{FF2B5EF4-FFF2-40B4-BE49-F238E27FC236}">
                <a16:creationId xmlns:a16="http://schemas.microsoft.com/office/drawing/2014/main" id="{245F8EC2-D106-5A27-3961-508236D30CF6}"/>
              </a:ext>
            </a:extLst>
          </p:cNvPr>
          <p:cNvSpPr>
            <a:spLocks noGrp="1"/>
          </p:cNvSpPr>
          <p:nvPr>
            <p:ph type="dt" sz="half" idx="10"/>
          </p:nvPr>
        </p:nvSpPr>
        <p:spPr/>
        <p:txBody>
          <a:bodyPr/>
          <a:lstStyle/>
          <a:p>
            <a:fld id="{41B655DB-BE8B-4E50-82D7-4DE1EF7678D9}" type="datetime4">
              <a:rPr lang="en-US" smtClean="0"/>
              <a:t>April 18, 2024</a:t>
            </a:fld>
            <a:endParaRPr lang="en-US"/>
          </a:p>
        </p:txBody>
      </p:sp>
      <p:pic>
        <p:nvPicPr>
          <p:cNvPr id="12" name="Picture 2" descr="C:\Users\Sharad\Desktop\Logo-Final-A veltech.png">
            <a:extLst>
              <a:ext uri="{FF2B5EF4-FFF2-40B4-BE49-F238E27FC236}">
                <a16:creationId xmlns:a16="http://schemas.microsoft.com/office/drawing/2014/main" id="{02DAE25E-C86A-BBED-9DA8-E19B5DADF85E}"/>
              </a:ext>
            </a:extLst>
          </p:cNvPr>
          <p:cNvPicPr>
            <a:picLocks noChangeAspect="1" noChangeArrowheads="1"/>
          </p:cNvPicPr>
          <p:nvPr/>
        </p:nvPicPr>
        <p:blipFill>
          <a:blip r:embed="rId3"/>
          <a:srcRect/>
          <a:stretch>
            <a:fillRect/>
          </a:stretch>
        </p:blipFill>
        <p:spPr bwMode="auto">
          <a:xfrm>
            <a:off x="16449323" y="7193392"/>
            <a:ext cx="1160907" cy="122324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AD0365-78A5-495C-A4B3-C3252FFC7514}" type="datetime4">
              <a:rPr lang="en-US" smtClean="0"/>
              <a:t>April 18, 2024</a:t>
            </a:fld>
            <a:endParaRPr lang="en-US"/>
          </a:p>
        </p:txBody>
      </p:sp>
      <p:sp>
        <p:nvSpPr>
          <p:cNvPr id="3" name="Footer Placeholder 2"/>
          <p:cNvSpPr>
            <a:spLocks noGrp="1"/>
          </p:cNvSpPr>
          <p:nvPr>
            <p:ph type="ftr" sz="quarter" idx="11"/>
          </p:nvPr>
        </p:nvSpPr>
        <p:spPr>
          <a:xfrm>
            <a:off x="5529278" y="9689678"/>
            <a:ext cx="759236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itchFamily="18" charset="0"/>
                <a:cs typeface="Times New Roman" pitchFamily="18" charset="0"/>
              </a:rPr>
              <a:t>TIMELINE OF THE PROJECT</a:t>
            </a:r>
            <a:endParaRPr lang="en-IN" sz="3600" dirty="0"/>
          </a:p>
        </p:txBody>
      </p:sp>
      <p:pic>
        <p:nvPicPr>
          <p:cNvPr id="6" name="Picture 5">
            <a:extLst>
              <a:ext uri="{FF2B5EF4-FFF2-40B4-BE49-F238E27FC236}">
                <a16:creationId xmlns:a16="http://schemas.microsoft.com/office/drawing/2014/main" id="{4E1BA6A5-7777-F61B-10BA-5ED09B66C47A}"/>
              </a:ext>
            </a:extLst>
          </p:cNvPr>
          <p:cNvPicPr>
            <a:picLocks noChangeAspect="1"/>
          </p:cNvPicPr>
          <p:nvPr/>
        </p:nvPicPr>
        <p:blipFill>
          <a:blip r:embed="rId3"/>
          <a:srcRect/>
          <a:stretch/>
        </p:blipFill>
        <p:spPr>
          <a:xfrm>
            <a:off x="3780971" y="2278744"/>
            <a:ext cx="10726058" cy="5958766"/>
          </a:xfrm>
          <a:prstGeom prst="rect">
            <a:avLst/>
          </a:prstGeom>
        </p:spPr>
      </p:pic>
    </p:spTree>
    <p:extLst>
      <p:ext uri="{BB962C8B-B14F-4D97-AF65-F5344CB8AC3E}">
        <p14:creationId xmlns:p14="http://schemas.microsoft.com/office/powerpoint/2010/main" val="2126320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682FE-C1F1-4BCE-BBC3-9D2E1C7CEDBD}" type="datetime4">
              <a:rPr lang="en-US" smtClean="0"/>
              <a:t>April 18, 2024</a:t>
            </a:fld>
            <a:endParaRPr lang="en-US"/>
          </a:p>
        </p:txBody>
      </p:sp>
      <p:sp>
        <p:nvSpPr>
          <p:cNvPr id="3" name="Footer Placeholder 2"/>
          <p:cNvSpPr>
            <a:spLocks noGrp="1"/>
          </p:cNvSpPr>
          <p:nvPr>
            <p:ph type="ftr" sz="quarter" idx="11"/>
          </p:nvPr>
        </p:nvSpPr>
        <p:spPr>
          <a:xfrm>
            <a:off x="5529278" y="9689678"/>
            <a:ext cx="7561882" cy="536362"/>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5" name="Rectangle 4"/>
          <p:cNvSpPr/>
          <p:nvPr/>
        </p:nvSpPr>
        <p:spPr>
          <a:xfrm>
            <a:off x="0" y="347641"/>
            <a:ext cx="18288001"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INTRODUCTION</a:t>
            </a:r>
          </a:p>
        </p:txBody>
      </p:sp>
      <p:sp>
        <p:nvSpPr>
          <p:cNvPr id="6" name="Rectangle 5"/>
          <p:cNvSpPr/>
          <p:nvPr/>
        </p:nvSpPr>
        <p:spPr>
          <a:xfrm>
            <a:off x="711200" y="1510961"/>
            <a:ext cx="16862097" cy="954107"/>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In the face of a growing waste crisis, can innovative technology redefine how we approach and handle garbage, paving way for a sustainable future?</a:t>
            </a:r>
            <a:endParaRPr lang="en-IN" sz="28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CAA5F7A-F403-D92F-F6FE-07C19ABEE1F1}"/>
              </a:ext>
            </a:extLst>
          </p:cNvPr>
          <p:cNvSpPr txBox="1"/>
          <p:nvPr/>
        </p:nvSpPr>
        <p:spPr>
          <a:xfrm>
            <a:off x="711199" y="2990864"/>
            <a:ext cx="16862097" cy="6124754"/>
          </a:xfrm>
          <a:prstGeom prst="rect">
            <a:avLst/>
          </a:prstGeom>
          <a:noFill/>
        </p:spPr>
        <p:txBody>
          <a:bodyPr wrap="square">
            <a:spAutoFit/>
          </a:bodyPr>
          <a:lstStyle/>
          <a:p>
            <a:pPr marL="342900" indent="-3429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 waste accumulates at an unprecedented rate, this project aims to unveil a transformative solution at the intersection of technology and environmental stewardship.</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At the heart of this initiative is the utilization of the VGG16 convolutional neural network (CNN), a sophisticated tool that goes beyond algorithms to reshape how we classify garbage. </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impact of this project extends beyond the digital realm – envision automated waste sorting systems seamlessly integrated into our daily lives, offering cleaner surroundings and a more sustainable future.</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isn't just about lines of code; it's about transforming communities, fostering environmental responsibility, and paving the way for a future where the management of waste is synonymous with efficiency, cleanliness, and a healthier planet.</a:t>
            </a: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Beyond the technicalities, understand how this intelligent system has the potential to revolutionize waste classification, paving the way for automated sorting systems that directly impact public spaces, creating cleaner, more sustainable communities.</a:t>
            </a:r>
          </a:p>
          <a:p>
            <a:pPr marL="342900" indent="-3429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800" dirty="0"/>
          </a:p>
        </p:txBody>
      </p:sp>
    </p:spTree>
    <p:extLst>
      <p:ext uri="{BB962C8B-B14F-4D97-AF65-F5344CB8AC3E}">
        <p14:creationId xmlns:p14="http://schemas.microsoft.com/office/powerpoint/2010/main" val="242009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65B75-301C-487E-BF05-710AD6A7D19A}" type="datetime4">
              <a:rPr lang="en-US" smtClean="0"/>
              <a:t>April 18, 2024</a:t>
            </a:fld>
            <a:endParaRPr lang="en-US"/>
          </a:p>
        </p:txBody>
      </p:sp>
      <p:sp>
        <p:nvSpPr>
          <p:cNvPr id="3" name="Footer Placeholder 2"/>
          <p:cNvSpPr>
            <a:spLocks noGrp="1"/>
          </p:cNvSpPr>
          <p:nvPr>
            <p:ph type="ftr" sz="quarter" idx="11"/>
          </p:nvPr>
        </p:nvSpPr>
        <p:spPr>
          <a:xfrm>
            <a:off x="5529278" y="9689678"/>
            <a:ext cx="751616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5" name="Rectangle 4"/>
          <p:cNvSpPr/>
          <p:nvPr/>
        </p:nvSpPr>
        <p:spPr>
          <a:xfrm>
            <a:off x="435429" y="169841"/>
            <a:ext cx="16861497" cy="823752"/>
          </a:xfrm>
          <a:prstGeom prst="rect">
            <a:avLst/>
          </a:prstGeom>
        </p:spPr>
        <p:txBody>
          <a:bodyPr wrap="square">
            <a:spAutoFit/>
          </a:bodyPr>
          <a:lstStyle/>
          <a:p>
            <a:pPr lvl="1" algn="ctr">
              <a:lnSpc>
                <a:spcPct val="150000"/>
              </a:lnSpc>
            </a:pPr>
            <a:r>
              <a:rPr lang="en-IN" sz="3600" b="1" dirty="0">
                <a:latin typeface="Times New Roman" pitchFamily="18" charset="0"/>
                <a:cs typeface="Times New Roman" pitchFamily="18" charset="0"/>
              </a:rPr>
              <a:t>LITERATURE REVIEW</a:t>
            </a:r>
          </a:p>
        </p:txBody>
      </p:sp>
      <p:graphicFrame>
        <p:nvGraphicFramePr>
          <p:cNvPr id="9" name="Table 8"/>
          <p:cNvGraphicFramePr>
            <a:graphicFrameLocks noGrp="1"/>
          </p:cNvGraphicFramePr>
          <p:nvPr>
            <p:extLst>
              <p:ext uri="{D42A27DB-BD31-4B8C-83A1-F6EECF244321}">
                <p14:modId xmlns:p14="http://schemas.microsoft.com/office/powerpoint/2010/main" val="1976950593"/>
              </p:ext>
            </p:extLst>
          </p:nvPr>
        </p:nvGraphicFramePr>
        <p:xfrm>
          <a:off x="435429" y="1214637"/>
          <a:ext cx="17298903" cy="8075263"/>
        </p:xfrm>
        <a:graphic>
          <a:graphicData uri="http://schemas.openxmlformats.org/drawingml/2006/table">
            <a:tbl>
              <a:tblPr firstRow="1" bandRow="1">
                <a:tableStyleId>{5C22544A-7EE6-4342-B048-85BDC9FD1C3A}</a:tableStyleId>
              </a:tblPr>
              <a:tblGrid>
                <a:gridCol w="1445808">
                  <a:extLst>
                    <a:ext uri="{9D8B030D-6E8A-4147-A177-3AD203B41FA5}">
                      <a16:colId xmlns:a16="http://schemas.microsoft.com/office/drawing/2014/main" val="177597640"/>
                    </a:ext>
                  </a:extLst>
                </a:gridCol>
                <a:gridCol w="5473753">
                  <a:extLst>
                    <a:ext uri="{9D8B030D-6E8A-4147-A177-3AD203B41FA5}">
                      <a16:colId xmlns:a16="http://schemas.microsoft.com/office/drawing/2014/main" val="20000"/>
                    </a:ext>
                  </a:extLst>
                </a:gridCol>
                <a:gridCol w="3099438">
                  <a:extLst>
                    <a:ext uri="{9D8B030D-6E8A-4147-A177-3AD203B41FA5}">
                      <a16:colId xmlns:a16="http://schemas.microsoft.com/office/drawing/2014/main" val="20001"/>
                    </a:ext>
                  </a:extLst>
                </a:gridCol>
                <a:gridCol w="3232188">
                  <a:extLst>
                    <a:ext uri="{9D8B030D-6E8A-4147-A177-3AD203B41FA5}">
                      <a16:colId xmlns:a16="http://schemas.microsoft.com/office/drawing/2014/main" val="20002"/>
                    </a:ext>
                  </a:extLst>
                </a:gridCol>
                <a:gridCol w="4047716">
                  <a:extLst>
                    <a:ext uri="{9D8B030D-6E8A-4147-A177-3AD203B41FA5}">
                      <a16:colId xmlns:a16="http://schemas.microsoft.com/office/drawing/2014/main" val="20003"/>
                    </a:ext>
                  </a:extLst>
                </a:gridCol>
              </a:tblGrid>
              <a:tr h="1720183">
                <a:tc>
                  <a:txBody>
                    <a:bodyPr/>
                    <a:lstStyle/>
                    <a:p>
                      <a:pPr algn="ctr"/>
                      <a:r>
                        <a:rPr lang="en-IN" sz="3200" dirty="0" err="1">
                          <a:latin typeface="Times New Roman" panose="02020603050405020304" pitchFamily="18" charset="0"/>
                          <a:cs typeface="Times New Roman" panose="02020603050405020304" pitchFamily="18" charset="0"/>
                        </a:rPr>
                        <a:t>S.No</a:t>
                      </a:r>
                      <a:endParaRPr lang="en-IN" sz="3200" dirty="0">
                        <a:latin typeface="Times New Roman" panose="02020603050405020304" pitchFamily="18" charset="0"/>
                        <a:cs typeface="Times New Roman" panose="02020603050405020304" pitchFamily="18" charset="0"/>
                      </a:endParaRPr>
                    </a:p>
                  </a:txBody>
                  <a:tcPr/>
                </a:tc>
                <a:tc>
                  <a:txBody>
                    <a:bodyPr/>
                    <a:lstStyle/>
                    <a:p>
                      <a:pPr algn="ctr"/>
                      <a:r>
                        <a:rPr lang="en-IN" sz="3200" dirty="0"/>
                        <a:t>Author’s Name</a:t>
                      </a:r>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p>
                  </a:txBody>
                  <a:tcPr/>
                </a:tc>
                <a:extLst>
                  <a:ext uri="{0D108BD9-81ED-4DB2-BD59-A6C34878D82A}">
                    <a16:rowId xmlns:a16="http://schemas.microsoft.com/office/drawing/2014/main" val="10000"/>
                  </a:ext>
                </a:extLst>
              </a:tr>
              <a:tr h="3749390">
                <a:tc>
                  <a:txBody>
                    <a:bodyPr/>
                    <a:lstStyle/>
                    <a:p>
                      <a:pPr algn="just"/>
                      <a:r>
                        <a:rPr lang="en-IN" dirty="0"/>
                        <a:t>1</a:t>
                      </a:r>
                    </a:p>
                  </a:txBody>
                  <a:tcPr/>
                </a:tc>
                <a:tc>
                  <a:txBody>
                    <a:bodyPr/>
                    <a:lstStyle/>
                    <a:p>
                      <a:pPr algn="just"/>
                      <a:r>
                        <a:rPr lang="en-IN" dirty="0"/>
                        <a:t>ZHUANG KANG, JIE YANG,</a:t>
                      </a:r>
                      <a:r>
                        <a:rPr lang="it-IT" dirty="0"/>
                        <a:t> GUILAN LI , AND ZEYI ZHANG</a:t>
                      </a:r>
                      <a:endParaRPr lang="en-IN" dirty="0"/>
                    </a:p>
                  </a:txBody>
                  <a:tcPr/>
                </a:tc>
                <a:tc>
                  <a:txBody>
                    <a:bodyPr/>
                    <a:lstStyle/>
                    <a:p>
                      <a:pPr algn="just"/>
                      <a:r>
                        <a:rPr lang="en-US" dirty="0"/>
                        <a:t>“An Automatic Garbage Classification System Based on Deep Learning”, Jiangxi University of Science and Technology</a:t>
                      </a:r>
                      <a:endParaRPr lang="en-IN" dirty="0"/>
                    </a:p>
                  </a:txBody>
                  <a:tcPr/>
                </a:tc>
                <a:tc>
                  <a:txBody>
                    <a:bodyPr/>
                    <a:lstStyle/>
                    <a:p>
                      <a:r>
                        <a:rPr lang="en-IN" dirty="0"/>
                        <a:t>2020</a:t>
                      </a:r>
                    </a:p>
                  </a:txBody>
                  <a:tcPr/>
                </a:tc>
                <a:tc>
                  <a:txBody>
                    <a:bodyPr/>
                    <a:lstStyle/>
                    <a:p>
                      <a:pPr algn="just"/>
                      <a:r>
                        <a:rPr lang="en-US" sz="2700" b="0" i="0" kern="1200" dirty="0">
                          <a:solidFill>
                            <a:schemeClr val="dk1"/>
                          </a:solidFill>
                          <a:effectLst/>
                          <a:latin typeface="+mn-lt"/>
                          <a:ea typeface="+mn-ea"/>
                          <a:cs typeface="+mn-cs"/>
                        </a:rPr>
                        <a:t>The paper presents an enhanced garbage classification algorithm based on ResNet-34 with three modifications: multi-feature fusion, feature reuse of residual units, and activation function optimization</a:t>
                      </a:r>
                      <a:endParaRPr lang="en-IN" dirty="0"/>
                    </a:p>
                  </a:txBody>
                  <a:tcPr/>
                </a:tc>
                <a:extLst>
                  <a:ext uri="{0D108BD9-81ED-4DB2-BD59-A6C34878D82A}">
                    <a16:rowId xmlns:a16="http://schemas.microsoft.com/office/drawing/2014/main" val="10001"/>
                  </a:ext>
                </a:extLst>
              </a:tr>
              <a:tr h="2529709">
                <a:tc>
                  <a:txBody>
                    <a:bodyPr/>
                    <a:lstStyle/>
                    <a:p>
                      <a:pPr algn="just"/>
                      <a:r>
                        <a:rPr lang="en-IN" sz="2800" dirty="0"/>
                        <a:t>2</a:t>
                      </a:r>
                    </a:p>
                  </a:txBody>
                  <a:tcPr/>
                </a:tc>
                <a:tc>
                  <a:txBody>
                    <a:bodyPr/>
                    <a:lstStyle/>
                    <a:p>
                      <a:pPr algn="just"/>
                      <a:r>
                        <a:rPr lang="en-IN" sz="2800" dirty="0"/>
                        <a:t>Wei-Ta Chu , Shanshan Meng </a:t>
                      </a:r>
                    </a:p>
                  </a:txBody>
                  <a:tcPr/>
                </a:tc>
                <a:tc>
                  <a:txBody>
                    <a:bodyPr/>
                    <a:lstStyle/>
                    <a:p>
                      <a:pPr algn="just"/>
                      <a:r>
                        <a:rPr lang="en-US" sz="2800"/>
                        <a:t>A study of Garbage classification with convolution neural networks</a:t>
                      </a:r>
                      <a:endParaRPr lang="en-IN" sz="2800"/>
                    </a:p>
                  </a:txBody>
                  <a:tcPr/>
                </a:tc>
                <a:tc>
                  <a:txBody>
                    <a:bodyPr/>
                    <a:lstStyle/>
                    <a:p>
                      <a:r>
                        <a:rPr lang="en-IN"/>
                        <a:t>2020</a:t>
                      </a:r>
                    </a:p>
                  </a:txBody>
                  <a:tcPr/>
                </a:tc>
                <a:tc>
                  <a:txBody>
                    <a:bodyPr/>
                    <a:lstStyle/>
                    <a:p>
                      <a:pPr algn="just"/>
                      <a:r>
                        <a:rPr lang="en-US" sz="2700" b="0" i="0" kern="1200" dirty="0">
                          <a:solidFill>
                            <a:schemeClr val="dk1"/>
                          </a:solidFill>
                          <a:effectLst/>
                          <a:latin typeface="+mn-lt"/>
                          <a:ea typeface="+mn-ea"/>
                          <a:cs typeface="+mn-cs"/>
                        </a:rPr>
                        <a:t>Various approaches, including   SVM with HOG features and CNN with and without residual blocks, are studied and comprehensively evaluated</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2757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E28DF7-23E6-4326-93A3-76A198891F6A}" type="datetime4">
              <a:rPr lang="en-US" smtClean="0"/>
              <a:t>April 18, 2024</a:t>
            </a:fld>
            <a:endParaRPr lang="en-US"/>
          </a:p>
        </p:txBody>
      </p:sp>
      <p:sp>
        <p:nvSpPr>
          <p:cNvPr id="3" name="Footer Placeholder 2"/>
          <p:cNvSpPr>
            <a:spLocks noGrp="1"/>
          </p:cNvSpPr>
          <p:nvPr>
            <p:ph type="ftr" sz="quarter" idx="11"/>
          </p:nvPr>
        </p:nvSpPr>
        <p:spPr>
          <a:xfrm>
            <a:off x="5529278" y="9689678"/>
            <a:ext cx="776000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930178550"/>
              </p:ext>
            </p:extLst>
          </p:nvPr>
        </p:nvGraphicFramePr>
        <p:xfrm>
          <a:off x="665017" y="794822"/>
          <a:ext cx="16957965" cy="8336280"/>
        </p:xfrm>
        <a:graphic>
          <a:graphicData uri="http://schemas.openxmlformats.org/drawingml/2006/table">
            <a:tbl>
              <a:tblPr firstRow="1" bandRow="1">
                <a:tableStyleId>{5C22544A-7EE6-4342-B048-85BDC9FD1C3A}</a:tableStyleId>
              </a:tblPr>
              <a:tblGrid>
                <a:gridCol w="1253837">
                  <a:extLst>
                    <a:ext uri="{9D8B030D-6E8A-4147-A177-3AD203B41FA5}">
                      <a16:colId xmlns:a16="http://schemas.microsoft.com/office/drawing/2014/main" val="20000"/>
                    </a:ext>
                  </a:extLst>
                </a:gridCol>
                <a:gridCol w="5529349">
                  <a:extLst>
                    <a:ext uri="{9D8B030D-6E8A-4147-A177-3AD203B41FA5}">
                      <a16:colId xmlns:a16="http://schemas.microsoft.com/office/drawing/2014/main" val="20001"/>
                    </a:ext>
                  </a:extLst>
                </a:gridCol>
                <a:gridCol w="3391593">
                  <a:extLst>
                    <a:ext uri="{9D8B030D-6E8A-4147-A177-3AD203B41FA5}">
                      <a16:colId xmlns:a16="http://schemas.microsoft.com/office/drawing/2014/main" val="20002"/>
                    </a:ext>
                  </a:extLst>
                </a:gridCol>
                <a:gridCol w="3391593">
                  <a:extLst>
                    <a:ext uri="{9D8B030D-6E8A-4147-A177-3AD203B41FA5}">
                      <a16:colId xmlns:a16="http://schemas.microsoft.com/office/drawing/2014/main" val="20003"/>
                    </a:ext>
                  </a:extLst>
                </a:gridCol>
                <a:gridCol w="3391593">
                  <a:extLst>
                    <a:ext uri="{9D8B030D-6E8A-4147-A177-3AD203B41FA5}">
                      <a16:colId xmlns:a16="http://schemas.microsoft.com/office/drawing/2014/main" val="20004"/>
                    </a:ext>
                  </a:extLst>
                </a:gridCol>
              </a:tblGrid>
              <a:tr h="818396">
                <a:tc>
                  <a:txBody>
                    <a:bodyPr/>
                    <a:lstStyle/>
                    <a:p>
                      <a:r>
                        <a:rPr lang="en-IN" dirty="0" err="1">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sz="3200" dirty="0">
                          <a:latin typeface="Times New Roman" panose="02020603050405020304" pitchFamily="18" charset="0"/>
                          <a:cs typeface="Times New Roman" panose="02020603050405020304" pitchFamily="18" charset="0"/>
                        </a:rPr>
                        <a:t>Author’s Name</a:t>
                      </a:r>
                    </a:p>
                  </a:txBody>
                  <a:tcPr/>
                </a:tc>
                <a:tc>
                  <a:txBody>
                    <a:bodyPr/>
                    <a:lstStyle/>
                    <a:p>
                      <a:pPr algn="ctr"/>
                      <a:r>
                        <a:rPr lang="en-IN" sz="3200" dirty="0">
                          <a:latin typeface="Times New Roman" panose="02020603050405020304" pitchFamily="18" charset="0"/>
                          <a:cs typeface="Times New Roman" panose="02020603050405020304" pitchFamily="18" charset="0"/>
                        </a:rPr>
                        <a:t>Paper name and</a:t>
                      </a:r>
                      <a:r>
                        <a:rPr lang="en-IN" sz="3200" baseline="0" dirty="0">
                          <a:latin typeface="Times New Roman" panose="02020603050405020304" pitchFamily="18" charset="0"/>
                          <a:cs typeface="Times New Roman" panose="02020603050405020304" pitchFamily="18" charset="0"/>
                        </a:rPr>
                        <a:t> publication details</a:t>
                      </a:r>
                      <a:endParaRPr lang="en-IN" sz="3200" dirty="0">
                        <a:latin typeface="Times New Roman" panose="02020603050405020304" pitchFamily="18" charset="0"/>
                        <a:cs typeface="Times New Roman" panose="02020603050405020304" pitchFamily="18" charset="0"/>
                      </a:endParaRPr>
                    </a:p>
                  </a:txBody>
                  <a:tcPr/>
                </a:tc>
                <a:tc>
                  <a:txBody>
                    <a:bodyPr/>
                    <a:lstStyle/>
                    <a:p>
                      <a:pPr algn="ctr"/>
                      <a:r>
                        <a:rPr lang="en-IN" sz="3200" dirty="0">
                          <a:latin typeface="Times New Roman" panose="02020603050405020304" pitchFamily="18" charset="0"/>
                          <a:cs typeface="Times New Roman" panose="02020603050405020304" pitchFamily="18" charset="0"/>
                        </a:rPr>
                        <a:t>Year </a:t>
                      </a:r>
                      <a:r>
                        <a:rPr lang="en-IN" sz="3200" baseline="0" dirty="0">
                          <a:latin typeface="Times New Roman" panose="02020603050405020304" pitchFamily="18" charset="0"/>
                          <a:cs typeface="Times New Roman" panose="02020603050405020304" pitchFamily="18" charset="0"/>
                        </a:rPr>
                        <a:t> of publication</a:t>
                      </a:r>
                      <a:endParaRPr lang="en-IN" sz="3200" dirty="0">
                        <a:latin typeface="Times New Roman" panose="02020603050405020304" pitchFamily="18" charset="0"/>
                        <a:cs typeface="Times New Roman" panose="02020603050405020304" pitchFamily="18" charset="0"/>
                      </a:endParaRPr>
                    </a:p>
                  </a:txBody>
                  <a:tcPr/>
                </a:tc>
                <a:tc>
                  <a:txBody>
                    <a:bodyPr/>
                    <a:lstStyle/>
                    <a:p>
                      <a:pPr algn="ctr"/>
                      <a:r>
                        <a:rPr lang="en-IN" sz="3200" dirty="0">
                          <a:latin typeface="Times New Roman" panose="02020603050405020304" pitchFamily="18" charset="0"/>
                          <a:cs typeface="Times New Roman" panose="02020603050405020304" pitchFamily="18" charset="0"/>
                        </a:rPr>
                        <a:t>Main content of the paper</a:t>
                      </a:r>
                    </a:p>
                  </a:txBody>
                  <a:tcPr/>
                </a:tc>
                <a:extLst>
                  <a:ext uri="{0D108BD9-81ED-4DB2-BD59-A6C34878D82A}">
                    <a16:rowId xmlns:a16="http://schemas.microsoft.com/office/drawing/2014/main" val="10000"/>
                  </a:ext>
                </a:extLst>
              </a:tr>
              <a:tr h="818396">
                <a:tc>
                  <a:txBody>
                    <a:bodyPr/>
                    <a:lstStyle/>
                    <a:p>
                      <a:r>
                        <a:rPr lang="en-IN" dirty="0">
                          <a:latin typeface="Times New Roman" panose="02020603050405020304" pitchFamily="18" charset="0"/>
                          <a:cs typeface="Times New Roman" panose="02020603050405020304" pitchFamily="18" charset="0"/>
                        </a:rPr>
                        <a:t>3</a:t>
                      </a:r>
                    </a:p>
                  </a:txBody>
                  <a:tcPr/>
                </a:tc>
                <a:tc>
                  <a:txBody>
                    <a:bodyPr/>
                    <a:lstStyle/>
                    <a:p>
                      <a:r>
                        <a:rPr lang="en-US" dirty="0">
                          <a:latin typeface="Times New Roman" panose="02020603050405020304" pitchFamily="18" charset="0"/>
                          <a:cs typeface="Times New Roman" panose="02020603050405020304" pitchFamily="18" charset="0"/>
                        </a:rPr>
                        <a:t>Smith, J.</a:t>
                      </a:r>
                    </a:p>
                  </a:txBody>
                  <a:tcPr anchor="ctr"/>
                </a:tc>
                <a:tc>
                  <a:txBody>
                    <a:bodyPr/>
                    <a:lstStyle/>
                    <a:p>
                      <a:r>
                        <a:rPr lang="en-US">
                          <a:latin typeface="Times New Roman" panose="02020603050405020304" pitchFamily="18" charset="0"/>
                          <a:cs typeface="Times New Roman" panose="02020603050405020304" pitchFamily="18" charset="0"/>
                        </a:rPr>
                        <a:t>"A Deep Learning Approach for Garbage Classification"</a:t>
                      </a:r>
                    </a:p>
                  </a:txBody>
                  <a:tcPr anchor="ctr"/>
                </a:tc>
                <a:tc>
                  <a:txBody>
                    <a:bodyPr/>
                    <a:lstStyle/>
                    <a:p>
                      <a:r>
                        <a:rPr lang="en-US">
                          <a:latin typeface="Times New Roman" panose="02020603050405020304" pitchFamily="18" charset="0"/>
                          <a:cs typeface="Times New Roman" panose="02020603050405020304" pitchFamily="18" charset="0"/>
                        </a:rPr>
                        <a:t>2022</a:t>
                      </a:r>
                    </a:p>
                  </a:txBody>
                  <a:tcPr anchor="ctr"/>
                </a:tc>
                <a:tc>
                  <a:txBody>
                    <a:bodyPr/>
                    <a:lstStyle/>
                    <a:p>
                      <a:r>
                        <a:rPr lang="en-US" dirty="0">
                          <a:latin typeface="Times New Roman" panose="02020603050405020304" pitchFamily="18" charset="0"/>
                          <a:cs typeface="Times New Roman" panose="02020603050405020304" pitchFamily="18" charset="0"/>
                        </a:rPr>
                        <a:t>Investigates the effectiveness of CNN models in classifying different types of garbage for waste management.</a:t>
                      </a:r>
                    </a:p>
                  </a:txBody>
                  <a:tcPr anchor="ctr"/>
                </a:tc>
                <a:extLst>
                  <a:ext uri="{0D108BD9-81ED-4DB2-BD59-A6C34878D82A}">
                    <a16:rowId xmlns:a16="http://schemas.microsoft.com/office/drawing/2014/main" val="10001"/>
                  </a:ext>
                </a:extLst>
              </a:tr>
              <a:tr h="818396">
                <a:tc>
                  <a:txBody>
                    <a:bodyPr/>
                    <a:lstStyle/>
                    <a:p>
                      <a:r>
                        <a:rPr lang="en-IN" dirty="0">
                          <a:latin typeface="Times New Roman" panose="02020603050405020304" pitchFamily="18" charset="0"/>
                          <a:cs typeface="Times New Roman" panose="02020603050405020304" pitchFamily="18" charset="0"/>
                        </a:rPr>
                        <a:t>4</a:t>
                      </a:r>
                    </a:p>
                  </a:txBody>
                  <a:tcPr/>
                </a:tc>
                <a:tc>
                  <a:txBody>
                    <a:bodyPr/>
                    <a:lstStyle/>
                    <a:p>
                      <a:r>
                        <a:rPr lang="en-US" dirty="0">
                          <a:latin typeface="Times New Roman" panose="02020603050405020304" pitchFamily="18" charset="0"/>
                          <a:cs typeface="Times New Roman" panose="02020603050405020304" pitchFamily="18" charset="0"/>
                        </a:rPr>
                        <a:t>Johnson, A.</a:t>
                      </a:r>
                    </a:p>
                  </a:txBody>
                  <a:tcPr anchor="ctr"/>
                </a:tc>
                <a:tc>
                  <a:txBody>
                    <a:bodyPr/>
                    <a:lstStyle/>
                    <a:p>
                      <a:r>
                        <a:rPr lang="en-US">
                          <a:latin typeface="Times New Roman" panose="02020603050405020304" pitchFamily="18" charset="0"/>
                          <a:cs typeface="Times New Roman" panose="02020603050405020304" pitchFamily="18" charset="0"/>
                        </a:rPr>
                        <a:t>"Enhancing Waste Sorting with Convolutional Neural Networks"</a:t>
                      </a:r>
                    </a:p>
                  </a:txBody>
                  <a:tcPr anchor="ctr"/>
                </a:tc>
                <a:tc>
                  <a:txBody>
                    <a:bodyPr/>
                    <a:lstStyle/>
                    <a:p>
                      <a:r>
                        <a:rPr lang="en-US">
                          <a:latin typeface="Times New Roman" panose="02020603050405020304" pitchFamily="18" charset="0"/>
                          <a:cs typeface="Times New Roman" panose="02020603050405020304" pitchFamily="18" charset="0"/>
                        </a:rPr>
                        <a:t>2021</a:t>
                      </a:r>
                    </a:p>
                  </a:txBody>
                  <a:tcPr anchor="ctr"/>
                </a:tc>
                <a:tc>
                  <a:txBody>
                    <a:bodyPr/>
                    <a:lstStyle/>
                    <a:p>
                      <a:r>
                        <a:rPr lang="en-US" dirty="0">
                          <a:latin typeface="Times New Roman" panose="02020603050405020304" pitchFamily="18" charset="0"/>
                          <a:cs typeface="Times New Roman" panose="02020603050405020304" pitchFamily="18" charset="0"/>
                        </a:rPr>
                        <a:t>Explores the use of CNNs to improve the accuracy and efficiency of garbage sorting processes.</a:t>
                      </a:r>
                    </a:p>
                  </a:txBody>
                  <a:tcPr anchor="ctr"/>
                </a:tc>
                <a:extLst>
                  <a:ext uri="{0D108BD9-81ED-4DB2-BD59-A6C34878D82A}">
                    <a16:rowId xmlns:a16="http://schemas.microsoft.com/office/drawing/2014/main" val="10002"/>
                  </a:ext>
                </a:extLst>
              </a:tr>
              <a:tr h="818396">
                <a:tc>
                  <a:txBody>
                    <a:bodyPr/>
                    <a:lstStyle/>
                    <a:p>
                      <a:r>
                        <a:rPr lang="en-IN" dirty="0">
                          <a:latin typeface="Times New Roman" panose="02020603050405020304" pitchFamily="18" charset="0"/>
                          <a:cs typeface="Times New Roman" panose="02020603050405020304" pitchFamily="18" charset="0"/>
                        </a:rPr>
                        <a:t>5</a:t>
                      </a:r>
                    </a:p>
                  </a:txBody>
                  <a:tcPr/>
                </a:tc>
                <a:tc>
                  <a:txBody>
                    <a:bodyPr/>
                    <a:lstStyle/>
                    <a:p>
                      <a:r>
                        <a:rPr lang="en-US" dirty="0">
                          <a:latin typeface="Times New Roman" panose="02020603050405020304" pitchFamily="18" charset="0"/>
                          <a:cs typeface="Times New Roman" panose="02020603050405020304" pitchFamily="18" charset="0"/>
                        </a:rPr>
                        <a:t>Miller, R.</a:t>
                      </a:r>
                    </a:p>
                  </a:txBody>
                  <a:tcPr anchor="ctr"/>
                </a:tc>
                <a:tc>
                  <a:txBody>
                    <a:bodyPr/>
                    <a:lstStyle/>
                    <a:p>
                      <a:r>
                        <a:rPr lang="en-US">
                          <a:latin typeface="Times New Roman" panose="02020603050405020304" pitchFamily="18" charset="0"/>
                          <a:cs typeface="Times New Roman" panose="02020603050405020304" pitchFamily="18" charset="0"/>
                        </a:rPr>
                        <a:t>"Machine Learning Techniques for Waste Classification"</a:t>
                      </a:r>
                    </a:p>
                  </a:txBody>
                  <a:tcPr anchor="ctr"/>
                </a:tc>
                <a:tc>
                  <a:txBody>
                    <a:bodyPr/>
                    <a:lstStyle/>
                    <a:p>
                      <a:r>
                        <a:rPr lang="en-US">
                          <a:latin typeface="Times New Roman" panose="02020603050405020304" pitchFamily="18" charset="0"/>
                          <a:cs typeface="Times New Roman" panose="02020603050405020304" pitchFamily="18" charset="0"/>
                        </a:rPr>
                        <a:t>2020</a:t>
                      </a:r>
                    </a:p>
                  </a:txBody>
                  <a:tcPr anchor="ctr"/>
                </a:tc>
                <a:tc>
                  <a:txBody>
                    <a:bodyPr/>
                    <a:lstStyle/>
                    <a:p>
                      <a:r>
                        <a:rPr lang="en-US" dirty="0">
                          <a:latin typeface="Times New Roman" panose="02020603050405020304" pitchFamily="18" charset="0"/>
                          <a:cs typeface="Times New Roman" panose="02020603050405020304" pitchFamily="18" charset="0"/>
                        </a:rPr>
                        <a:t>Compares different machine learning algorithms for waste classification and proposes a novel approach.</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D7A368-CF82-4A27-AD26-52A1F158DA54}" type="datetime4">
              <a:rPr lang="en-US" smtClean="0"/>
              <a:t>April 18, 2024</a:t>
            </a:fld>
            <a:endParaRPr lang="en-US"/>
          </a:p>
        </p:txBody>
      </p:sp>
      <p:sp>
        <p:nvSpPr>
          <p:cNvPr id="3" name="Footer Placeholder 2"/>
          <p:cNvSpPr>
            <a:spLocks noGrp="1"/>
          </p:cNvSpPr>
          <p:nvPr>
            <p:ph type="ftr" sz="quarter" idx="11"/>
          </p:nvPr>
        </p:nvSpPr>
        <p:spPr>
          <a:xfrm>
            <a:off x="5529278" y="9689678"/>
            <a:ext cx="7424722" cy="547688"/>
          </a:xfrm>
        </p:spPr>
        <p:txBody>
          <a:bodyPr/>
          <a:lstStyle/>
          <a:p>
            <a:r>
              <a:rPr lang="en-US" dirty="0"/>
              <a:t>DEPARTMENT OF COMPUTER SCIENCE&amp; ENGINEERING /GARBAGE CLASSIFICATION USING CNN</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511802952"/>
              </p:ext>
            </p:extLst>
          </p:nvPr>
        </p:nvGraphicFramePr>
        <p:xfrm>
          <a:off x="720436" y="809336"/>
          <a:ext cx="16957965" cy="8336280"/>
        </p:xfrm>
        <a:graphic>
          <a:graphicData uri="http://schemas.openxmlformats.org/drawingml/2006/table">
            <a:tbl>
              <a:tblPr firstRow="1" bandRow="1">
                <a:tableStyleId>{5C22544A-7EE6-4342-B048-85BDC9FD1C3A}</a:tableStyleId>
              </a:tblPr>
              <a:tblGrid>
                <a:gridCol w="1253837">
                  <a:extLst>
                    <a:ext uri="{9D8B030D-6E8A-4147-A177-3AD203B41FA5}">
                      <a16:colId xmlns:a16="http://schemas.microsoft.com/office/drawing/2014/main" val="20000"/>
                    </a:ext>
                  </a:extLst>
                </a:gridCol>
                <a:gridCol w="5529349">
                  <a:extLst>
                    <a:ext uri="{9D8B030D-6E8A-4147-A177-3AD203B41FA5}">
                      <a16:colId xmlns:a16="http://schemas.microsoft.com/office/drawing/2014/main" val="20001"/>
                    </a:ext>
                  </a:extLst>
                </a:gridCol>
                <a:gridCol w="3391593">
                  <a:extLst>
                    <a:ext uri="{9D8B030D-6E8A-4147-A177-3AD203B41FA5}">
                      <a16:colId xmlns:a16="http://schemas.microsoft.com/office/drawing/2014/main" val="20002"/>
                    </a:ext>
                  </a:extLst>
                </a:gridCol>
                <a:gridCol w="3391593">
                  <a:extLst>
                    <a:ext uri="{9D8B030D-6E8A-4147-A177-3AD203B41FA5}">
                      <a16:colId xmlns:a16="http://schemas.microsoft.com/office/drawing/2014/main" val="20003"/>
                    </a:ext>
                  </a:extLst>
                </a:gridCol>
                <a:gridCol w="3391593">
                  <a:extLst>
                    <a:ext uri="{9D8B030D-6E8A-4147-A177-3AD203B41FA5}">
                      <a16:colId xmlns:a16="http://schemas.microsoft.com/office/drawing/2014/main" val="20004"/>
                    </a:ext>
                  </a:extLst>
                </a:gridCol>
              </a:tblGrid>
              <a:tr h="818396">
                <a:tc>
                  <a:txBody>
                    <a:bodyPr/>
                    <a:lstStyle/>
                    <a:p>
                      <a:r>
                        <a:rPr lang="en-IN" dirty="0" err="1">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sz="3200" dirty="0">
                          <a:latin typeface="Times New Roman" panose="02020603050405020304" pitchFamily="18" charset="0"/>
                          <a:cs typeface="Times New Roman" panose="02020603050405020304" pitchFamily="18" charset="0"/>
                        </a:rPr>
                        <a:t>Author’s Name</a:t>
                      </a:r>
                    </a:p>
                  </a:txBody>
                  <a:tcPr/>
                </a:tc>
                <a:tc>
                  <a:txBody>
                    <a:bodyPr/>
                    <a:lstStyle/>
                    <a:p>
                      <a:pPr algn="ctr"/>
                      <a:r>
                        <a:rPr lang="en-IN" sz="3200" dirty="0">
                          <a:latin typeface="Times New Roman" panose="02020603050405020304" pitchFamily="18" charset="0"/>
                          <a:cs typeface="Times New Roman" panose="02020603050405020304" pitchFamily="18" charset="0"/>
                        </a:rPr>
                        <a:t>Paper name and</a:t>
                      </a:r>
                      <a:r>
                        <a:rPr lang="en-IN" sz="3200" baseline="0" dirty="0">
                          <a:latin typeface="Times New Roman" panose="02020603050405020304" pitchFamily="18" charset="0"/>
                          <a:cs typeface="Times New Roman" panose="02020603050405020304" pitchFamily="18" charset="0"/>
                        </a:rPr>
                        <a:t> publication details</a:t>
                      </a:r>
                      <a:endParaRPr lang="en-IN" sz="3200" dirty="0">
                        <a:latin typeface="Times New Roman" panose="02020603050405020304" pitchFamily="18" charset="0"/>
                        <a:cs typeface="Times New Roman" panose="02020603050405020304" pitchFamily="18" charset="0"/>
                      </a:endParaRPr>
                    </a:p>
                  </a:txBody>
                  <a:tcPr/>
                </a:tc>
                <a:tc>
                  <a:txBody>
                    <a:bodyPr/>
                    <a:lstStyle/>
                    <a:p>
                      <a:pPr algn="ctr"/>
                      <a:r>
                        <a:rPr lang="en-IN" sz="3200" dirty="0">
                          <a:latin typeface="Times New Roman" panose="02020603050405020304" pitchFamily="18" charset="0"/>
                          <a:cs typeface="Times New Roman" panose="02020603050405020304" pitchFamily="18" charset="0"/>
                        </a:rPr>
                        <a:t>Year </a:t>
                      </a:r>
                      <a:r>
                        <a:rPr lang="en-IN" sz="3200" baseline="0" dirty="0">
                          <a:latin typeface="Times New Roman" panose="02020603050405020304" pitchFamily="18" charset="0"/>
                          <a:cs typeface="Times New Roman" panose="02020603050405020304" pitchFamily="18" charset="0"/>
                        </a:rPr>
                        <a:t> of publication</a:t>
                      </a:r>
                      <a:endParaRPr lang="en-IN" sz="3200" dirty="0">
                        <a:latin typeface="Times New Roman" panose="02020603050405020304" pitchFamily="18" charset="0"/>
                        <a:cs typeface="Times New Roman" panose="02020603050405020304" pitchFamily="18" charset="0"/>
                      </a:endParaRPr>
                    </a:p>
                  </a:txBody>
                  <a:tcPr/>
                </a:tc>
                <a:tc>
                  <a:txBody>
                    <a:bodyPr/>
                    <a:lstStyle/>
                    <a:p>
                      <a:pPr algn="ctr"/>
                      <a:r>
                        <a:rPr lang="en-IN" sz="3200" dirty="0">
                          <a:latin typeface="Times New Roman" panose="02020603050405020304" pitchFamily="18" charset="0"/>
                          <a:cs typeface="Times New Roman" panose="02020603050405020304" pitchFamily="18" charset="0"/>
                        </a:rPr>
                        <a:t>Main content of the paper</a:t>
                      </a:r>
                    </a:p>
                  </a:txBody>
                  <a:tcPr/>
                </a:tc>
                <a:extLst>
                  <a:ext uri="{0D108BD9-81ED-4DB2-BD59-A6C34878D82A}">
                    <a16:rowId xmlns:a16="http://schemas.microsoft.com/office/drawing/2014/main" val="10000"/>
                  </a:ext>
                </a:extLst>
              </a:tr>
              <a:tr h="818396">
                <a:tc>
                  <a:txBody>
                    <a:bodyPr/>
                    <a:lstStyle/>
                    <a:p>
                      <a:r>
                        <a:rPr lang="en-IN" dirty="0">
                          <a:latin typeface="Times New Roman" panose="02020603050405020304" pitchFamily="18" charset="0"/>
                          <a:cs typeface="Times New Roman" panose="02020603050405020304" pitchFamily="18" charset="0"/>
                        </a:rPr>
                        <a:t>6</a:t>
                      </a:r>
                    </a:p>
                  </a:txBody>
                  <a:tcPr/>
                </a:tc>
                <a:tc>
                  <a:txBody>
                    <a:bodyPr/>
                    <a:lstStyle/>
                    <a:p>
                      <a:r>
                        <a:rPr lang="en-US" dirty="0"/>
                        <a:t>Williams, L.</a:t>
                      </a:r>
                    </a:p>
                  </a:txBody>
                  <a:tcPr anchor="ctr"/>
                </a:tc>
                <a:tc>
                  <a:txBody>
                    <a:bodyPr/>
                    <a:lstStyle/>
                    <a:p>
                      <a:r>
                        <a:rPr lang="en-US"/>
                        <a:t>"Automated Garbage Sorting Using Machine Learning"</a:t>
                      </a:r>
                    </a:p>
                  </a:txBody>
                  <a:tcPr anchor="ctr"/>
                </a:tc>
                <a:tc>
                  <a:txBody>
                    <a:bodyPr/>
                    <a:lstStyle/>
                    <a:p>
                      <a:r>
                        <a:rPr lang="en-US"/>
                        <a:t>2023</a:t>
                      </a:r>
                    </a:p>
                  </a:txBody>
                  <a:tcPr anchor="ctr"/>
                </a:tc>
                <a:tc>
                  <a:txBody>
                    <a:bodyPr/>
                    <a:lstStyle/>
                    <a:p>
                      <a:r>
                        <a:rPr lang="en-US" dirty="0"/>
                        <a:t>Proposes an automated system for garbage sorting using machine learning techniques.</a:t>
                      </a:r>
                    </a:p>
                  </a:txBody>
                  <a:tcPr anchor="ctr"/>
                </a:tc>
                <a:extLst>
                  <a:ext uri="{0D108BD9-81ED-4DB2-BD59-A6C34878D82A}">
                    <a16:rowId xmlns:a16="http://schemas.microsoft.com/office/drawing/2014/main" val="10001"/>
                  </a:ext>
                </a:extLst>
              </a:tr>
              <a:tr h="818396">
                <a:tc>
                  <a:txBody>
                    <a:bodyPr/>
                    <a:lstStyle/>
                    <a:p>
                      <a:r>
                        <a:rPr lang="en-IN" dirty="0">
                          <a:latin typeface="Times New Roman" panose="02020603050405020304" pitchFamily="18" charset="0"/>
                          <a:cs typeface="Times New Roman" panose="02020603050405020304" pitchFamily="18" charset="0"/>
                        </a:rPr>
                        <a:t>7</a:t>
                      </a:r>
                    </a:p>
                  </a:txBody>
                  <a:tcPr/>
                </a:tc>
                <a:tc>
                  <a:txBody>
                    <a:bodyPr/>
                    <a:lstStyle/>
                    <a:p>
                      <a:r>
                        <a:rPr lang="en-US" dirty="0"/>
                        <a:t>Brown, M.</a:t>
                      </a:r>
                    </a:p>
                  </a:txBody>
                  <a:tcPr anchor="ctr"/>
                </a:tc>
                <a:tc>
                  <a:txBody>
                    <a:bodyPr/>
                    <a:lstStyle/>
                    <a:p>
                      <a:r>
                        <a:rPr lang="en-US"/>
                        <a:t>"Deep Reinforcement Learning for Waste Management"</a:t>
                      </a:r>
                    </a:p>
                  </a:txBody>
                  <a:tcPr anchor="ctr"/>
                </a:tc>
                <a:tc>
                  <a:txBody>
                    <a:bodyPr/>
                    <a:lstStyle/>
                    <a:p>
                      <a:r>
                        <a:rPr lang="en-US"/>
                        <a:t>2022</a:t>
                      </a:r>
                    </a:p>
                  </a:txBody>
                  <a:tcPr anchor="ctr"/>
                </a:tc>
                <a:tc>
                  <a:txBody>
                    <a:bodyPr/>
                    <a:lstStyle/>
                    <a:p>
                      <a:r>
                        <a:rPr lang="en-US" dirty="0"/>
                        <a:t>Investigates the use of deep reinforcement learning algorithms for waste management and recycling.</a:t>
                      </a:r>
                    </a:p>
                  </a:txBody>
                  <a:tcPr anchor="ctr"/>
                </a:tc>
                <a:extLst>
                  <a:ext uri="{0D108BD9-81ED-4DB2-BD59-A6C34878D82A}">
                    <a16:rowId xmlns:a16="http://schemas.microsoft.com/office/drawing/2014/main" val="10002"/>
                  </a:ext>
                </a:extLst>
              </a:tr>
              <a:tr h="818396">
                <a:tc>
                  <a:txBody>
                    <a:bodyPr/>
                    <a:lstStyle/>
                    <a:p>
                      <a:r>
                        <a:rPr lang="en-IN" dirty="0">
                          <a:latin typeface="Times New Roman" panose="02020603050405020304" pitchFamily="18" charset="0"/>
                          <a:cs typeface="Times New Roman" panose="02020603050405020304" pitchFamily="18" charset="0"/>
                        </a:rPr>
                        <a:t>8</a:t>
                      </a:r>
                    </a:p>
                  </a:txBody>
                  <a:tcPr/>
                </a:tc>
                <a:tc>
                  <a:txBody>
                    <a:bodyPr/>
                    <a:lstStyle/>
                    <a:p>
                      <a:r>
                        <a:rPr lang="en-US" dirty="0"/>
                        <a:t>Wilson, S.</a:t>
                      </a:r>
                    </a:p>
                  </a:txBody>
                  <a:tcPr anchor="ctr"/>
                </a:tc>
                <a:tc>
                  <a:txBody>
                    <a:bodyPr/>
                    <a:lstStyle/>
                    <a:p>
                      <a:r>
                        <a:rPr lang="en-US"/>
                        <a:t>"Smart Garbage Classification System for Sustainable Waste Management"</a:t>
                      </a:r>
                    </a:p>
                  </a:txBody>
                  <a:tcPr anchor="ctr"/>
                </a:tc>
                <a:tc>
                  <a:txBody>
                    <a:bodyPr/>
                    <a:lstStyle/>
                    <a:p>
                      <a:r>
                        <a:rPr lang="en-US"/>
                        <a:t>2021</a:t>
                      </a:r>
                    </a:p>
                  </a:txBody>
                  <a:tcPr anchor="ctr"/>
                </a:tc>
                <a:tc>
                  <a:txBody>
                    <a:bodyPr/>
                    <a:lstStyle/>
                    <a:p>
                      <a:r>
                        <a:rPr lang="en-US" dirty="0"/>
                        <a:t>Presents a smart garbage classification system that utilizes </a:t>
                      </a:r>
                      <a:r>
                        <a:rPr lang="en-US" dirty="0" err="1"/>
                        <a:t>IoT</a:t>
                      </a:r>
                      <a:r>
                        <a:rPr lang="en-US" dirty="0"/>
                        <a:t> and machine learning technologies for sustainable waste management.</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353982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1878</TotalTime>
  <Words>4681</Words>
  <Application>Microsoft Office PowerPoint</Application>
  <PresentationFormat>Custom</PresentationFormat>
  <Paragraphs>468</Paragraphs>
  <Slides>45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Wingdings</vt:lpstr>
      <vt:lpstr>Times New Roman</vt:lpstr>
      <vt:lpstr>Calibri Light</vt:lpstr>
      <vt:lpstr>Courier New</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Bhuvaneshwar Malleboina</cp:lastModifiedBy>
  <cp:revision>48</cp:revision>
  <dcterms:modified xsi:type="dcterms:W3CDTF">2024-04-18T07:43:10Z</dcterms:modified>
</cp:coreProperties>
</file>